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8" r:id="rId3"/>
    <p:sldId id="259" r:id="rId4"/>
    <p:sldId id="260" r:id="rId5"/>
    <p:sldId id="261" r:id="rId6"/>
    <p:sldId id="257" r:id="rId7"/>
    <p:sldId id="262" r:id="rId8"/>
    <p:sldId id="263" r:id="rId9"/>
    <p:sldId id="264" r:id="rId10"/>
    <p:sldId id="266" r:id="rId11"/>
    <p:sldId id="267" r:id="rId12"/>
    <p:sldId id="268" r:id="rId13"/>
    <p:sldId id="854" r:id="rId14"/>
    <p:sldId id="316" r:id="rId15"/>
    <p:sldId id="605" r:id="rId16"/>
    <p:sldId id="323" r:id="rId17"/>
    <p:sldId id="324" r:id="rId18"/>
    <p:sldId id="325" r:id="rId19"/>
    <p:sldId id="856" r:id="rId20"/>
    <p:sldId id="857" r:id="rId21"/>
    <p:sldId id="301" r:id="rId22"/>
    <p:sldId id="859" r:id="rId23"/>
    <p:sldId id="860" r:id="rId24"/>
    <p:sldId id="861" r:id="rId25"/>
    <p:sldId id="862" r:id="rId26"/>
    <p:sldId id="863" r:id="rId27"/>
    <p:sldId id="865" r:id="rId28"/>
    <p:sldId id="866" r:id="rId29"/>
    <p:sldId id="867" r:id="rId30"/>
    <p:sldId id="864" r:id="rId31"/>
  </p:sldIdLst>
  <p:sldSz cx="12192000" cy="6858000"/>
  <p:notesSz cx="914400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4"/>
  </p:normalViewPr>
  <p:slideViewPr>
    <p:cSldViewPr snapToGrid="0">
      <p:cViewPr varScale="1">
        <p:scale>
          <a:sx n="106" d="100"/>
          <a:sy n="106" d="100"/>
        </p:scale>
        <p:origin x="792" y="17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113" d="100"/>
          <a:sy n="113" d="100"/>
        </p:scale>
        <p:origin x="2520"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CC56230B-F3E1-7A41-95C5-A30703DC5699}" type="datetimeFigureOut">
              <a:rPr kumimoji="1" lang="ja-JP" altLang="en-US" smtClean="0"/>
              <a:t>2024/4/21</a:t>
            </a:fld>
            <a:endParaRPr kumimoji="1" lang="ja-JP" altLang="en-US"/>
          </a:p>
        </p:txBody>
      </p:sp>
      <p:sp>
        <p:nvSpPr>
          <p:cNvPr id="4" name="スライド イメージ プレースホルダー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35157A29-F252-4943-B40F-37A332FCDB36}" type="slidenum">
              <a:rPr kumimoji="1" lang="ja-JP" altLang="en-US" smtClean="0"/>
              <a:t>‹#›</a:t>
            </a:fld>
            <a:endParaRPr kumimoji="1" lang="ja-JP" altLang="en-US"/>
          </a:p>
        </p:txBody>
      </p:sp>
    </p:spTree>
    <p:extLst>
      <p:ext uri="{BB962C8B-B14F-4D97-AF65-F5344CB8AC3E}">
        <p14:creationId xmlns:p14="http://schemas.microsoft.com/office/powerpoint/2010/main" val="17473883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First of all, I would like to </a:t>
            </a:r>
            <a:r>
              <a:rPr lang="en-US" altLang="ja-JP" sz="1800" kern="100" dirty="0" err="1">
                <a:effectLst/>
                <a:latin typeface="Times New Roman" panose="02020603050405020304" pitchFamily="18" charset="0"/>
                <a:ea typeface="游明朝" panose="02020400000000000000" pitchFamily="18" charset="-128"/>
                <a:cs typeface="Times New Roman" panose="02020603050405020304" pitchFamily="18" charset="0"/>
              </a:rPr>
              <a:t>espress</a:t>
            </a:r>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 my deepest thanks to the organizer of this conference for inviting me.</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a:p>
        </p:txBody>
      </p:sp>
      <p:sp>
        <p:nvSpPr>
          <p:cNvPr id="4" name="スライド番号プレースホルダー 3"/>
          <p:cNvSpPr>
            <a:spLocks noGrp="1"/>
          </p:cNvSpPr>
          <p:nvPr>
            <p:ph type="sldNum" sz="quarter" idx="5"/>
          </p:nvPr>
        </p:nvSpPr>
        <p:spPr/>
        <p:txBody>
          <a:bodyPr/>
          <a:lstStyle/>
          <a:p>
            <a:fld id="{35157A29-F252-4943-B40F-37A332FCDB36}" type="slidenum">
              <a:rPr kumimoji="1" lang="ja-JP" altLang="en-US" smtClean="0"/>
              <a:t>1</a:t>
            </a:fld>
            <a:endParaRPr kumimoji="1" lang="ja-JP" altLang="en-US"/>
          </a:p>
        </p:txBody>
      </p:sp>
    </p:spTree>
    <p:extLst>
      <p:ext uri="{BB962C8B-B14F-4D97-AF65-F5344CB8AC3E}">
        <p14:creationId xmlns:p14="http://schemas.microsoft.com/office/powerpoint/2010/main" val="13866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And also it should be noted that the Nomad is always people outside the order or civilization. For example, </a:t>
            </a:r>
            <a:r>
              <a:rPr lang="en-US" altLang="ja-JP" sz="1800" kern="100" dirty="0" err="1">
                <a:effectLst/>
                <a:latin typeface="Times New Roman" panose="02020603050405020304" pitchFamily="18" charset="0"/>
                <a:ea typeface="游明朝" panose="02020400000000000000" pitchFamily="18" charset="-128"/>
                <a:cs typeface="Times New Roman" panose="02020603050405020304" pitchFamily="18" charset="0"/>
              </a:rPr>
              <a:t>nomadology</a:t>
            </a:r>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 a philosophical concept also comes from this meaning. It appears to value nomads, but in fact it is based on the recognition that nomads are beings who deviate from institutions and norms.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a:p>
        </p:txBody>
      </p:sp>
      <p:sp>
        <p:nvSpPr>
          <p:cNvPr id="4" name="スライド番号プレースホルダー 3"/>
          <p:cNvSpPr>
            <a:spLocks noGrp="1"/>
          </p:cNvSpPr>
          <p:nvPr>
            <p:ph type="sldNum" sz="quarter" idx="5"/>
          </p:nvPr>
        </p:nvSpPr>
        <p:spPr/>
        <p:txBody>
          <a:bodyPr/>
          <a:lstStyle/>
          <a:p>
            <a:fld id="{35157A29-F252-4943-B40F-37A332FCDB36}" type="slidenum">
              <a:rPr kumimoji="1" lang="ja-JP" altLang="en-US" smtClean="0"/>
              <a:t>10</a:t>
            </a:fld>
            <a:endParaRPr kumimoji="1" lang="ja-JP" altLang="en-US"/>
          </a:p>
        </p:txBody>
      </p:sp>
    </p:spTree>
    <p:extLst>
      <p:ext uri="{BB962C8B-B14F-4D97-AF65-F5344CB8AC3E}">
        <p14:creationId xmlns:p14="http://schemas.microsoft.com/office/powerpoint/2010/main" val="1329010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Such an assumption does not apply to the trans-Altai nomads. Therefore, it will be necessary to reconstruct the concept of nomadism.</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a:p>
        </p:txBody>
      </p:sp>
      <p:sp>
        <p:nvSpPr>
          <p:cNvPr id="4" name="スライド番号プレースホルダー 3"/>
          <p:cNvSpPr>
            <a:spLocks noGrp="1"/>
          </p:cNvSpPr>
          <p:nvPr>
            <p:ph type="sldNum" sz="quarter" idx="5"/>
          </p:nvPr>
        </p:nvSpPr>
        <p:spPr/>
        <p:txBody>
          <a:bodyPr/>
          <a:lstStyle/>
          <a:p>
            <a:fld id="{35157A29-F252-4943-B40F-37A332FCDB36}" type="slidenum">
              <a:rPr kumimoji="1" lang="ja-JP" altLang="en-US" smtClean="0"/>
              <a:t>11</a:t>
            </a:fld>
            <a:endParaRPr kumimoji="1" lang="ja-JP" altLang="en-US"/>
          </a:p>
        </p:txBody>
      </p:sp>
    </p:spTree>
    <p:extLst>
      <p:ext uri="{BB962C8B-B14F-4D97-AF65-F5344CB8AC3E}">
        <p14:creationId xmlns:p14="http://schemas.microsoft.com/office/powerpoint/2010/main" val="2186910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Three focal points can be recognized in pastoral research to date. First, among livestock species, sheep and goats have been the focus of attention. Second, those herds are almost exclusively female animal. Third, people graze their herds every day during the day time. We can call it “day-grazing”.</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a:p>
        </p:txBody>
      </p:sp>
      <p:sp>
        <p:nvSpPr>
          <p:cNvPr id="4" name="スライド番号プレースホルダー 3"/>
          <p:cNvSpPr>
            <a:spLocks noGrp="1"/>
          </p:cNvSpPr>
          <p:nvPr>
            <p:ph type="sldNum" sz="quarter" idx="5"/>
          </p:nvPr>
        </p:nvSpPr>
        <p:spPr/>
        <p:txBody>
          <a:bodyPr/>
          <a:lstStyle/>
          <a:p>
            <a:fld id="{35157A29-F252-4943-B40F-37A332FCDB36}" type="slidenum">
              <a:rPr kumimoji="1" lang="ja-JP" altLang="en-US" smtClean="0"/>
              <a:t>12</a:t>
            </a:fld>
            <a:endParaRPr kumimoji="1" lang="ja-JP" altLang="en-US"/>
          </a:p>
        </p:txBody>
      </p:sp>
    </p:spTree>
    <p:extLst>
      <p:ext uri="{BB962C8B-B14F-4D97-AF65-F5344CB8AC3E}">
        <p14:creationId xmlns:p14="http://schemas.microsoft.com/office/powerpoint/2010/main" val="2812512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In contrast, the natural and social environment on the Mongolian plateau is very different from middle east. As it is a summer rainfall region within the Eurasian arid zone, the grasslands are rich and male animals can be raised without being killed (</a:t>
            </a:r>
            <a:r>
              <a:rPr lang="en-US" altLang="ja-JP" sz="1800" kern="100" dirty="0" err="1">
                <a:effectLst/>
                <a:latin typeface="Times New Roman" panose="02020603050405020304" pitchFamily="18" charset="0"/>
                <a:ea typeface="游明朝" panose="02020400000000000000" pitchFamily="18" charset="-128"/>
                <a:cs typeface="Times New Roman" panose="02020603050405020304" pitchFamily="18" charset="0"/>
              </a:rPr>
              <a:t>Konagaya</a:t>
            </a:r>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 2013:89).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a:p>
        </p:txBody>
      </p:sp>
      <p:sp>
        <p:nvSpPr>
          <p:cNvPr id="4" name="スライド番号プレースホルダー 3"/>
          <p:cNvSpPr>
            <a:spLocks noGrp="1"/>
          </p:cNvSpPr>
          <p:nvPr>
            <p:ph type="sldNum" sz="quarter" idx="5"/>
          </p:nvPr>
        </p:nvSpPr>
        <p:spPr/>
        <p:txBody>
          <a:bodyPr/>
          <a:lstStyle/>
          <a:p>
            <a:fld id="{35157A29-F252-4943-B40F-37A332FCDB36}" type="slidenum">
              <a:rPr kumimoji="1" lang="ja-JP" altLang="en-US" smtClean="0"/>
              <a:t>13</a:t>
            </a:fld>
            <a:endParaRPr kumimoji="1" lang="ja-JP" altLang="en-US"/>
          </a:p>
        </p:txBody>
      </p:sp>
    </p:spTree>
    <p:extLst>
      <p:ext uri="{BB962C8B-B14F-4D97-AF65-F5344CB8AC3E}">
        <p14:creationId xmlns:p14="http://schemas.microsoft.com/office/powerpoint/2010/main" val="2582584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For example </a:t>
            </a:r>
            <a:r>
              <a:rPr lang="en-US" altLang="ja-JP" sz="1800" kern="100" dirty="0" err="1">
                <a:effectLst/>
                <a:latin typeface="Times New Roman" panose="02020603050405020304" pitchFamily="18" charset="0"/>
                <a:ea typeface="游明朝" panose="02020400000000000000" pitchFamily="18" charset="-128"/>
                <a:cs typeface="Times New Roman" panose="02020603050405020304" pitchFamily="18" charset="0"/>
              </a:rPr>
              <a:t>Misky’s</a:t>
            </a:r>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 book shows the oldest statistics about construction of herds. It shows about 50 % of herds are male animals. It is a special characteristics and I call it “keeping castrated males” (</a:t>
            </a:r>
            <a:r>
              <a:rPr lang="en-US" altLang="ja-JP" sz="1800" kern="100" dirty="0" err="1">
                <a:effectLst/>
                <a:latin typeface="Times New Roman" panose="02020603050405020304" pitchFamily="18" charset="0"/>
                <a:ea typeface="游明朝" panose="02020400000000000000" pitchFamily="18" charset="-128"/>
                <a:cs typeface="Times New Roman" panose="02020603050405020304" pitchFamily="18" charset="0"/>
              </a:rPr>
              <a:t>Konagaya</a:t>
            </a:r>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 2007:36).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a:p>
        </p:txBody>
      </p:sp>
      <p:sp>
        <p:nvSpPr>
          <p:cNvPr id="4" name="スライド番号プレースホルダー 3"/>
          <p:cNvSpPr>
            <a:spLocks noGrp="1"/>
          </p:cNvSpPr>
          <p:nvPr>
            <p:ph type="sldNum" sz="quarter" idx="5"/>
          </p:nvPr>
        </p:nvSpPr>
        <p:spPr/>
        <p:txBody>
          <a:bodyPr/>
          <a:lstStyle/>
          <a:p>
            <a:fld id="{35157A29-F252-4943-B40F-37A332FCDB36}" type="slidenum">
              <a:rPr kumimoji="1" lang="ja-JP" altLang="en-US" smtClean="0"/>
              <a:t>14</a:t>
            </a:fld>
            <a:endParaRPr kumimoji="1" lang="ja-JP" altLang="en-US"/>
          </a:p>
        </p:txBody>
      </p:sp>
    </p:spTree>
    <p:extLst>
      <p:ext uri="{BB962C8B-B14F-4D97-AF65-F5344CB8AC3E}">
        <p14:creationId xmlns:p14="http://schemas.microsoft.com/office/powerpoint/2010/main" val="2752339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It reflects the pastoral system that castrated male animals are kept well for logistics and not consumed in the market as oasis towns. In other words the percentage of adult female livestock in herds is the indicator of market economy. If the areal economy is related well to the market economy the male livestock is well </a:t>
            </a:r>
            <a:r>
              <a:rPr lang="en-US" altLang="ja-JP" sz="1800" kern="100" dirty="0" err="1">
                <a:effectLst/>
                <a:latin typeface="Times New Roman" panose="02020603050405020304" pitchFamily="18" charset="0"/>
                <a:ea typeface="游明朝" panose="02020400000000000000" pitchFamily="18" charset="-128"/>
                <a:cs typeface="Times New Roman" panose="02020603050405020304" pitchFamily="18" charset="0"/>
              </a:rPr>
              <a:t>sloughtered</a:t>
            </a:r>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 or consumed and the </a:t>
            </a:r>
            <a:r>
              <a:rPr lang="en-US" altLang="ja-JP" sz="1800" kern="100" dirty="0" err="1">
                <a:effectLst/>
                <a:latin typeface="Times New Roman" panose="02020603050405020304" pitchFamily="18" charset="0"/>
                <a:ea typeface="游明朝" panose="02020400000000000000" pitchFamily="18" charset="-128"/>
                <a:cs typeface="Times New Roman" panose="02020603050405020304" pitchFamily="18" charset="0"/>
              </a:rPr>
              <a:t>femal</a:t>
            </a:r>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 percentage will rise.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a:p>
        </p:txBody>
      </p:sp>
      <p:sp>
        <p:nvSpPr>
          <p:cNvPr id="4" name="スライド番号プレースホルダー 3"/>
          <p:cNvSpPr>
            <a:spLocks noGrp="1"/>
          </p:cNvSpPr>
          <p:nvPr>
            <p:ph type="sldNum" sz="quarter" idx="5"/>
          </p:nvPr>
        </p:nvSpPr>
        <p:spPr/>
        <p:txBody>
          <a:bodyPr/>
          <a:lstStyle/>
          <a:p>
            <a:fld id="{35157A29-F252-4943-B40F-37A332FCDB36}" type="slidenum">
              <a:rPr kumimoji="1" lang="ja-JP" altLang="en-US" smtClean="0"/>
              <a:t>15</a:t>
            </a:fld>
            <a:endParaRPr kumimoji="1" lang="ja-JP" altLang="en-US"/>
          </a:p>
        </p:txBody>
      </p:sp>
    </p:spTree>
    <p:extLst>
      <p:ext uri="{BB962C8B-B14F-4D97-AF65-F5344CB8AC3E}">
        <p14:creationId xmlns:p14="http://schemas.microsoft.com/office/powerpoint/2010/main" val="1931374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dirty="0"/>
              <a:t>About horse, the dark area means that many castrated male animals are sold.</a:t>
            </a:r>
            <a:endParaRPr kumimoji="1" lang="ja-JP" altLang="en-US" sz="1800"/>
          </a:p>
        </p:txBody>
      </p:sp>
      <p:sp>
        <p:nvSpPr>
          <p:cNvPr id="4" name="スライド番号プレースホルダー 3"/>
          <p:cNvSpPr>
            <a:spLocks noGrp="1"/>
          </p:cNvSpPr>
          <p:nvPr>
            <p:ph type="sldNum" sz="quarter" idx="5"/>
          </p:nvPr>
        </p:nvSpPr>
        <p:spPr/>
        <p:txBody>
          <a:bodyPr/>
          <a:lstStyle/>
          <a:p>
            <a:fld id="{35157A29-F252-4943-B40F-37A332FCDB36}" type="slidenum">
              <a:rPr kumimoji="1" lang="ja-JP" altLang="en-US" smtClean="0"/>
              <a:t>16</a:t>
            </a:fld>
            <a:endParaRPr kumimoji="1" lang="ja-JP" altLang="en-US"/>
          </a:p>
        </p:txBody>
      </p:sp>
    </p:spTree>
    <p:extLst>
      <p:ext uri="{BB962C8B-B14F-4D97-AF65-F5344CB8AC3E}">
        <p14:creationId xmlns:p14="http://schemas.microsoft.com/office/powerpoint/2010/main" val="3110924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dirty="0"/>
              <a:t>About cattle , the dark area means that many castrated male animals are sold.</a:t>
            </a:r>
            <a:endParaRPr kumimoji="1" lang="ja-JP" altLang="en-US" sz="1800"/>
          </a:p>
          <a:p>
            <a:endParaRPr kumimoji="1" lang="ja-JP" altLang="en-US"/>
          </a:p>
        </p:txBody>
      </p:sp>
      <p:sp>
        <p:nvSpPr>
          <p:cNvPr id="4" name="スライド番号プレースホルダー 3"/>
          <p:cNvSpPr>
            <a:spLocks noGrp="1"/>
          </p:cNvSpPr>
          <p:nvPr>
            <p:ph type="sldNum" sz="quarter" idx="5"/>
          </p:nvPr>
        </p:nvSpPr>
        <p:spPr/>
        <p:txBody>
          <a:bodyPr/>
          <a:lstStyle/>
          <a:p>
            <a:fld id="{35157A29-F252-4943-B40F-37A332FCDB36}" type="slidenum">
              <a:rPr kumimoji="1" lang="ja-JP" altLang="en-US" smtClean="0"/>
              <a:t>17</a:t>
            </a:fld>
            <a:endParaRPr kumimoji="1" lang="ja-JP" altLang="en-US"/>
          </a:p>
        </p:txBody>
      </p:sp>
    </p:spTree>
    <p:extLst>
      <p:ext uri="{BB962C8B-B14F-4D97-AF65-F5344CB8AC3E}">
        <p14:creationId xmlns:p14="http://schemas.microsoft.com/office/powerpoint/2010/main" val="4109737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dirty="0"/>
              <a:t>About sheep , the dark area means that many castrated male animals are sold.</a:t>
            </a:r>
            <a:endParaRPr kumimoji="1" lang="ja-JP" altLang="en-US" sz="1800"/>
          </a:p>
          <a:p>
            <a:endParaRPr kumimoji="1" lang="ja-JP" altLang="en-US"/>
          </a:p>
        </p:txBody>
      </p:sp>
      <p:sp>
        <p:nvSpPr>
          <p:cNvPr id="4" name="スライド番号プレースホルダー 3"/>
          <p:cNvSpPr>
            <a:spLocks noGrp="1"/>
          </p:cNvSpPr>
          <p:nvPr>
            <p:ph type="sldNum" sz="quarter" idx="5"/>
          </p:nvPr>
        </p:nvSpPr>
        <p:spPr/>
        <p:txBody>
          <a:bodyPr/>
          <a:lstStyle/>
          <a:p>
            <a:fld id="{35157A29-F252-4943-B40F-37A332FCDB36}" type="slidenum">
              <a:rPr kumimoji="1" lang="ja-JP" altLang="en-US" smtClean="0"/>
              <a:t>18</a:t>
            </a:fld>
            <a:endParaRPr kumimoji="1" lang="ja-JP" altLang="en-US"/>
          </a:p>
        </p:txBody>
      </p:sp>
    </p:spTree>
    <p:extLst>
      <p:ext uri="{BB962C8B-B14F-4D97-AF65-F5344CB8AC3E}">
        <p14:creationId xmlns:p14="http://schemas.microsoft.com/office/powerpoint/2010/main" val="3905523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14400" y="3300411"/>
            <a:ext cx="7315200" cy="2987499"/>
          </a:xfrm>
        </p:spPr>
        <p:txBody>
          <a:bodyPr/>
          <a:lstStyle/>
          <a:p>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The castrated males of large livestock (horses, cattle and camels), needless to say, have historically been a military force themselves. In all kinds of livestock, the castrated male is the key to military power. Taking this cultural significance into account, we can name the “Castrated Animal Culture” or “Castrated Livestock Culture”.</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It will be interesting to see how far this “Castrated Livestock Culture” extends beyond the Mongolian plateau. Beyond the Altai Mountains towards Kazakhstan, the rainfall pattern is different, with spring rains. Because of different rain type and market situation the rates of castrated males will be lower or not? I would like to research with you widely.</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a:p>
        </p:txBody>
      </p:sp>
      <p:sp>
        <p:nvSpPr>
          <p:cNvPr id="4" name="スライド番号プレースホルダー 3"/>
          <p:cNvSpPr>
            <a:spLocks noGrp="1"/>
          </p:cNvSpPr>
          <p:nvPr>
            <p:ph type="sldNum" sz="quarter" idx="5"/>
          </p:nvPr>
        </p:nvSpPr>
        <p:spPr/>
        <p:txBody>
          <a:bodyPr/>
          <a:lstStyle/>
          <a:p>
            <a:fld id="{35157A29-F252-4943-B40F-37A332FCDB36}" type="slidenum">
              <a:rPr kumimoji="1" lang="ja-JP" altLang="en-US" smtClean="0"/>
              <a:t>19</a:t>
            </a:fld>
            <a:endParaRPr kumimoji="1" lang="ja-JP" altLang="en-US"/>
          </a:p>
        </p:txBody>
      </p:sp>
    </p:spTree>
    <p:extLst>
      <p:ext uri="{BB962C8B-B14F-4D97-AF65-F5344CB8AC3E}">
        <p14:creationId xmlns:p14="http://schemas.microsoft.com/office/powerpoint/2010/main" val="236289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dirty="0">
                <a:effectLst/>
                <a:latin typeface="Times New Roman" panose="02020603050405020304" pitchFamily="18" charset="0"/>
                <a:ea typeface="游明朝" panose="02020400000000000000" pitchFamily="18" charset="-128"/>
              </a:rPr>
              <a:t>I will introduce myself briefly before presentation. I have been studying Mongolia for 30 years at the National Museum of Ethnology in Osaka, Japan.</a:t>
            </a:r>
            <a:r>
              <a:rPr lang="ja-JP" altLang="ja-JP">
                <a:effectLst/>
              </a:rPr>
              <a:t> </a:t>
            </a:r>
            <a:endParaRPr kumimoji="1" lang="ja-JP" altLang="en-US"/>
          </a:p>
        </p:txBody>
      </p:sp>
      <p:sp>
        <p:nvSpPr>
          <p:cNvPr id="4" name="スライド番号プレースホルダー 3"/>
          <p:cNvSpPr>
            <a:spLocks noGrp="1"/>
          </p:cNvSpPr>
          <p:nvPr>
            <p:ph type="sldNum" sz="quarter" idx="5"/>
          </p:nvPr>
        </p:nvSpPr>
        <p:spPr/>
        <p:txBody>
          <a:bodyPr/>
          <a:lstStyle/>
          <a:p>
            <a:fld id="{35157A29-F252-4943-B40F-37A332FCDB36}" type="slidenum">
              <a:rPr kumimoji="1" lang="ja-JP" altLang="en-US" smtClean="0"/>
              <a:t>2</a:t>
            </a:fld>
            <a:endParaRPr kumimoji="1" lang="ja-JP" altLang="en-US"/>
          </a:p>
        </p:txBody>
      </p:sp>
    </p:spTree>
    <p:extLst>
      <p:ext uri="{BB962C8B-B14F-4D97-AF65-F5344CB8AC3E}">
        <p14:creationId xmlns:p14="http://schemas.microsoft.com/office/powerpoint/2010/main" val="1953565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Castrated males do not need to be grazed around the camps. Usually people go out to check where the herds are grazing, but often lose track of the herd and go “searching”. </a:t>
            </a:r>
            <a:endParaRPr kumimoji="1" lang="ja-JP" altLang="en-US"/>
          </a:p>
        </p:txBody>
      </p:sp>
      <p:sp>
        <p:nvSpPr>
          <p:cNvPr id="4" name="スライド番号プレースホルダー 3"/>
          <p:cNvSpPr>
            <a:spLocks noGrp="1"/>
          </p:cNvSpPr>
          <p:nvPr>
            <p:ph type="sldNum" sz="quarter" idx="5"/>
          </p:nvPr>
        </p:nvSpPr>
        <p:spPr/>
        <p:txBody>
          <a:bodyPr/>
          <a:lstStyle/>
          <a:p>
            <a:fld id="{35157A29-F252-4943-B40F-37A332FCDB36}" type="slidenum">
              <a:rPr kumimoji="1" lang="ja-JP" altLang="en-US" smtClean="0"/>
              <a:t>20</a:t>
            </a:fld>
            <a:endParaRPr kumimoji="1" lang="ja-JP" altLang="en-US"/>
          </a:p>
        </p:txBody>
      </p:sp>
    </p:spTree>
    <p:extLst>
      <p:ext uri="{BB962C8B-B14F-4D97-AF65-F5344CB8AC3E}">
        <p14:creationId xmlns:p14="http://schemas.microsoft.com/office/powerpoint/2010/main" val="1139857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135AE64-4AF5-6446-8D01-909D7EED3CF9}" type="slidenum">
              <a:rPr kumimoji="1" lang="ja-JP" altLang="en-US" smtClean="0"/>
              <a:t>21</a:t>
            </a:fld>
            <a:endParaRPr kumimoji="1" lang="ja-JP" altLang="en-US"/>
          </a:p>
        </p:txBody>
      </p:sp>
    </p:spTree>
    <p:extLst>
      <p:ext uri="{BB962C8B-B14F-4D97-AF65-F5344CB8AC3E}">
        <p14:creationId xmlns:p14="http://schemas.microsoft.com/office/powerpoint/2010/main" val="196102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How do nomads understand the whereabouts of large livestock (horses, cattle and camels) that are not subject to day-grazing and remain grazed relatively far away? Their TEK (Traditional Ecological Knowledge) is likely to be consistent with scientific findings from animal behavior studies(ethology) on livestock, and botany and geomorphology on the natural environment. In other words, Traditional Ecological Knowledge (TEK) is a complex of these several sciences.</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a:p>
        </p:txBody>
      </p:sp>
      <p:sp>
        <p:nvSpPr>
          <p:cNvPr id="4" name="スライド番号プレースホルダー 3"/>
          <p:cNvSpPr>
            <a:spLocks noGrp="1"/>
          </p:cNvSpPr>
          <p:nvPr>
            <p:ph type="sldNum" sz="quarter" idx="5"/>
          </p:nvPr>
        </p:nvSpPr>
        <p:spPr/>
        <p:txBody>
          <a:bodyPr/>
          <a:lstStyle/>
          <a:p>
            <a:fld id="{35157A29-F252-4943-B40F-37A332FCDB36}" type="slidenum">
              <a:rPr kumimoji="1" lang="ja-JP" altLang="en-US" smtClean="0"/>
              <a:t>22</a:t>
            </a:fld>
            <a:endParaRPr kumimoji="1" lang="ja-JP" altLang="en-US"/>
          </a:p>
        </p:txBody>
      </p:sp>
    </p:spTree>
    <p:extLst>
      <p:ext uri="{BB962C8B-B14F-4D97-AF65-F5344CB8AC3E}">
        <p14:creationId xmlns:p14="http://schemas.microsoft.com/office/powerpoint/2010/main" val="1657121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Interestingly, “lost and found officials” appear in the Ilkhanate's “Code of Scribes” and “Yuan Shi”. In Mongolian, </a:t>
            </a:r>
            <a:r>
              <a:rPr lang="en-US" altLang="ja-JP" sz="1800" i="1" kern="100" dirty="0" err="1">
                <a:effectLst/>
                <a:latin typeface="Times New Roman" panose="02020603050405020304" pitchFamily="18" charset="0"/>
                <a:ea typeface="游明朝" panose="02020400000000000000" pitchFamily="18" charset="-128"/>
                <a:cs typeface="Times New Roman" panose="02020603050405020304" pitchFamily="18" charset="0"/>
              </a:rPr>
              <a:t>bularghu</a:t>
            </a:r>
            <a:r>
              <a:rPr lang="en-US" altLang="ja-JP" sz="1800" i="1" kern="100" dirty="0">
                <a:effectLst/>
                <a:latin typeface="Times New Roman" panose="02020603050405020304" pitchFamily="18" charset="0"/>
                <a:ea typeface="游明朝" panose="02020400000000000000" pitchFamily="18" charset="-128"/>
                <a:cs typeface="Times New Roman" panose="02020603050405020304" pitchFamily="18" charset="0"/>
              </a:rPr>
              <a:t> </a:t>
            </a:r>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refers to unclaimed lost property, such as people and livestock, and a lost property officer is called a </a:t>
            </a:r>
            <a:r>
              <a:rPr lang="en-US" altLang="ja-JP" sz="1800" i="1" kern="100" dirty="0" err="1">
                <a:effectLst/>
                <a:latin typeface="Times New Roman" panose="02020603050405020304" pitchFamily="18" charset="0"/>
                <a:ea typeface="游明朝" panose="02020400000000000000" pitchFamily="18" charset="-128"/>
                <a:cs typeface="Times New Roman" panose="02020603050405020304" pitchFamily="18" charset="0"/>
              </a:rPr>
              <a:t>bularghuchi</a:t>
            </a:r>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 The term </a:t>
            </a:r>
            <a:r>
              <a:rPr lang="en-US" altLang="ja-JP" sz="1800" i="1" kern="100" dirty="0" err="1">
                <a:effectLst/>
                <a:latin typeface="Times New Roman" panose="02020603050405020304" pitchFamily="18" charset="0"/>
                <a:ea typeface="游明朝" panose="02020400000000000000" pitchFamily="18" charset="-128"/>
                <a:cs typeface="Times New Roman" panose="02020603050405020304" pitchFamily="18" charset="0"/>
              </a:rPr>
              <a:t>bularguci</a:t>
            </a:r>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 appears in the hunting section of Marco Polo's account, and is also recorded in Plano </a:t>
            </a:r>
            <a:r>
              <a:rPr lang="en-US" altLang="ja-JP" sz="1800" kern="100" dirty="0" err="1">
                <a:effectLst/>
                <a:latin typeface="Times New Roman" panose="02020603050405020304" pitchFamily="18" charset="0"/>
                <a:ea typeface="游明朝" panose="02020400000000000000" pitchFamily="18" charset="-128"/>
                <a:cs typeface="Times New Roman" panose="02020603050405020304" pitchFamily="18" charset="0"/>
              </a:rPr>
              <a:t>Karpini's</a:t>
            </a:r>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 History of the Mongols.</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a:p>
        </p:txBody>
      </p:sp>
      <p:sp>
        <p:nvSpPr>
          <p:cNvPr id="4" name="スライド番号プレースホルダー 3"/>
          <p:cNvSpPr>
            <a:spLocks noGrp="1"/>
          </p:cNvSpPr>
          <p:nvPr>
            <p:ph type="sldNum" sz="quarter" idx="5"/>
          </p:nvPr>
        </p:nvSpPr>
        <p:spPr/>
        <p:txBody>
          <a:bodyPr/>
          <a:lstStyle/>
          <a:p>
            <a:fld id="{35157A29-F252-4943-B40F-37A332FCDB36}" type="slidenum">
              <a:rPr kumimoji="1" lang="ja-JP" altLang="en-US" smtClean="0"/>
              <a:t>23</a:t>
            </a:fld>
            <a:endParaRPr kumimoji="1" lang="ja-JP" altLang="en-US"/>
          </a:p>
        </p:txBody>
      </p:sp>
    </p:spTree>
    <p:extLst>
      <p:ext uri="{BB962C8B-B14F-4D97-AF65-F5344CB8AC3E}">
        <p14:creationId xmlns:p14="http://schemas.microsoft.com/office/powerpoint/2010/main" val="1659942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According to Marco Polo (Travels 1271-1295), “This officer shall make sure that the person who loses the thing can see it clearly, so that nothing is lost that cannot be found and returned to him.”</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a:p>
        </p:txBody>
      </p:sp>
      <p:sp>
        <p:nvSpPr>
          <p:cNvPr id="4" name="スライド番号プレースホルダー 3"/>
          <p:cNvSpPr>
            <a:spLocks noGrp="1"/>
          </p:cNvSpPr>
          <p:nvPr>
            <p:ph type="sldNum" sz="quarter" idx="5"/>
          </p:nvPr>
        </p:nvSpPr>
        <p:spPr/>
        <p:txBody>
          <a:bodyPr/>
          <a:lstStyle/>
          <a:p>
            <a:fld id="{35157A29-F252-4943-B40F-37A332FCDB36}" type="slidenum">
              <a:rPr kumimoji="1" lang="ja-JP" altLang="en-US" smtClean="0"/>
              <a:t>24</a:t>
            </a:fld>
            <a:endParaRPr kumimoji="1" lang="ja-JP" altLang="en-US"/>
          </a:p>
        </p:txBody>
      </p:sp>
    </p:spTree>
    <p:extLst>
      <p:ext uri="{BB962C8B-B14F-4D97-AF65-F5344CB8AC3E}">
        <p14:creationId xmlns:p14="http://schemas.microsoft.com/office/powerpoint/2010/main" val="2372727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According to Plano </a:t>
            </a:r>
            <a:r>
              <a:rPr lang="en-US" altLang="ja-JP" sz="1800" kern="100" dirty="0" err="1">
                <a:effectLst/>
                <a:latin typeface="Times New Roman" panose="02020603050405020304" pitchFamily="18" charset="0"/>
                <a:ea typeface="游明朝" panose="02020400000000000000" pitchFamily="18" charset="-128"/>
                <a:cs typeface="Times New Roman" panose="02020603050405020304" pitchFamily="18" charset="0"/>
              </a:rPr>
              <a:t>Carpini</a:t>
            </a:r>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 (Journey of 1246), “If someone's livestock is missing, whoever finds it, either leaves it as it is or takes it to the one who is placed for it.”</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a:p>
        </p:txBody>
      </p:sp>
      <p:sp>
        <p:nvSpPr>
          <p:cNvPr id="4" name="スライド番号プレースホルダー 3"/>
          <p:cNvSpPr>
            <a:spLocks noGrp="1"/>
          </p:cNvSpPr>
          <p:nvPr>
            <p:ph type="sldNum" sz="quarter" idx="5"/>
          </p:nvPr>
        </p:nvSpPr>
        <p:spPr/>
        <p:txBody>
          <a:bodyPr/>
          <a:lstStyle/>
          <a:p>
            <a:fld id="{35157A29-F252-4943-B40F-37A332FCDB36}" type="slidenum">
              <a:rPr kumimoji="1" lang="ja-JP" altLang="en-US" smtClean="0"/>
              <a:t>25</a:t>
            </a:fld>
            <a:endParaRPr kumimoji="1" lang="ja-JP" altLang="en-US"/>
          </a:p>
        </p:txBody>
      </p:sp>
    </p:spTree>
    <p:extLst>
      <p:ext uri="{BB962C8B-B14F-4D97-AF65-F5344CB8AC3E}">
        <p14:creationId xmlns:p14="http://schemas.microsoft.com/office/powerpoint/2010/main" val="37162805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The “search” for lost livestock was undoubtedly a social system that reflected the characteristics of nomadic societies, even if its role differed between wartime and peacetime and was historically transformed.</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a:p>
        </p:txBody>
      </p:sp>
      <p:sp>
        <p:nvSpPr>
          <p:cNvPr id="4" name="スライド番号プレースホルダー 3"/>
          <p:cNvSpPr>
            <a:spLocks noGrp="1"/>
          </p:cNvSpPr>
          <p:nvPr>
            <p:ph type="sldNum" sz="quarter" idx="5"/>
          </p:nvPr>
        </p:nvSpPr>
        <p:spPr/>
        <p:txBody>
          <a:bodyPr/>
          <a:lstStyle/>
          <a:p>
            <a:fld id="{35157A29-F252-4943-B40F-37A332FCDB36}" type="slidenum">
              <a:rPr kumimoji="1" lang="ja-JP" altLang="en-US" smtClean="0"/>
              <a:t>26</a:t>
            </a:fld>
            <a:endParaRPr kumimoji="1" lang="ja-JP" altLang="en-US"/>
          </a:p>
        </p:txBody>
      </p:sp>
    </p:spTree>
    <p:extLst>
      <p:ext uri="{BB962C8B-B14F-4D97-AF65-F5344CB8AC3E}">
        <p14:creationId xmlns:p14="http://schemas.microsoft.com/office/powerpoint/2010/main" val="409048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Since democratization, the program of international development has increased rapidly, and botanical studies have dominated in pastoral research internationally and domestically. These studies did not deal much with local nomadic nature knowledge TEK. This may be because the botanical view did not match the perspective of the animal ecologist; ethologist that pastoral nomads have.</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a:p>
        </p:txBody>
      </p:sp>
      <p:sp>
        <p:nvSpPr>
          <p:cNvPr id="4" name="スライド番号プレースホルダー 3"/>
          <p:cNvSpPr>
            <a:spLocks noGrp="1"/>
          </p:cNvSpPr>
          <p:nvPr>
            <p:ph type="sldNum" sz="quarter" idx="5"/>
          </p:nvPr>
        </p:nvSpPr>
        <p:spPr/>
        <p:txBody>
          <a:bodyPr/>
          <a:lstStyle/>
          <a:p>
            <a:fld id="{35157A29-F252-4943-B40F-37A332FCDB36}" type="slidenum">
              <a:rPr kumimoji="1" lang="ja-JP" altLang="en-US" smtClean="0"/>
              <a:t>27</a:t>
            </a:fld>
            <a:endParaRPr kumimoji="1" lang="ja-JP" altLang="en-US"/>
          </a:p>
        </p:txBody>
      </p:sp>
    </p:spTree>
    <p:extLst>
      <p:ext uri="{BB962C8B-B14F-4D97-AF65-F5344CB8AC3E}">
        <p14:creationId xmlns:p14="http://schemas.microsoft.com/office/powerpoint/2010/main" val="3183055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In recent years, pastoral nomadic theory has entered a new phase. Because grazing has come to be understood as “intermittent coexistences” (</a:t>
            </a:r>
            <a:r>
              <a:rPr lang="en-US" altLang="ja-JP" sz="1800" kern="100" dirty="0" err="1">
                <a:effectLst/>
                <a:latin typeface="Times New Roman" panose="02020603050405020304" pitchFamily="18" charset="0"/>
                <a:ea typeface="游明朝" panose="02020400000000000000" pitchFamily="18" charset="-128"/>
                <a:cs typeface="Times New Roman" panose="02020603050405020304" pitchFamily="18" charset="0"/>
              </a:rPr>
              <a:t>Stépanoff</a:t>
            </a:r>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 </a:t>
            </a:r>
            <a:r>
              <a:rPr lang="en-US" altLang="ja-JP" sz="1800" kern="100" dirty="0" err="1">
                <a:effectLst/>
                <a:latin typeface="Times New Roman" panose="02020603050405020304" pitchFamily="18" charset="0"/>
                <a:ea typeface="游明朝" panose="02020400000000000000" pitchFamily="18" charset="-128"/>
                <a:cs typeface="Times New Roman" panose="02020603050405020304" pitchFamily="18" charset="0"/>
              </a:rPr>
              <a:t>Marchina</a:t>
            </a:r>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 et al. 2017) based on livestock autonomy in North Asia, including Mongolia.</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a:p>
        </p:txBody>
      </p:sp>
      <p:sp>
        <p:nvSpPr>
          <p:cNvPr id="4" name="スライド番号プレースホルダー 3"/>
          <p:cNvSpPr>
            <a:spLocks noGrp="1"/>
          </p:cNvSpPr>
          <p:nvPr>
            <p:ph type="sldNum" sz="quarter" idx="5"/>
          </p:nvPr>
        </p:nvSpPr>
        <p:spPr/>
        <p:txBody>
          <a:bodyPr/>
          <a:lstStyle/>
          <a:p>
            <a:fld id="{35157A29-F252-4943-B40F-37A332FCDB36}" type="slidenum">
              <a:rPr kumimoji="1" lang="ja-JP" altLang="en-US" smtClean="0"/>
              <a:t>28</a:t>
            </a:fld>
            <a:endParaRPr kumimoji="1" lang="ja-JP" altLang="en-US"/>
          </a:p>
        </p:txBody>
      </p:sp>
    </p:spTree>
    <p:extLst>
      <p:ext uri="{BB962C8B-B14F-4D97-AF65-F5344CB8AC3E}">
        <p14:creationId xmlns:p14="http://schemas.microsoft.com/office/powerpoint/2010/main" val="37307211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Focusing on “search” is a departure from the argument that settlement makes people less mobile and less nomadic, since “search” does not depend on how far or how often they move seasonally. I would like to work together with researchers from various countries and fields on a nomadic theory suitable for eastern Eurasia, not only for the Mongolia.</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a:p>
        </p:txBody>
      </p:sp>
      <p:sp>
        <p:nvSpPr>
          <p:cNvPr id="4" name="スライド番号プレースホルダー 3"/>
          <p:cNvSpPr>
            <a:spLocks noGrp="1"/>
          </p:cNvSpPr>
          <p:nvPr>
            <p:ph type="sldNum" sz="quarter" idx="5"/>
          </p:nvPr>
        </p:nvSpPr>
        <p:spPr/>
        <p:txBody>
          <a:bodyPr/>
          <a:lstStyle/>
          <a:p>
            <a:fld id="{35157A29-F252-4943-B40F-37A332FCDB36}" type="slidenum">
              <a:rPr kumimoji="1" lang="ja-JP" altLang="en-US" smtClean="0"/>
              <a:t>29</a:t>
            </a:fld>
            <a:endParaRPr kumimoji="1" lang="ja-JP" altLang="en-US"/>
          </a:p>
        </p:txBody>
      </p:sp>
    </p:spTree>
    <p:extLst>
      <p:ext uri="{BB962C8B-B14F-4D97-AF65-F5344CB8AC3E}">
        <p14:creationId xmlns:p14="http://schemas.microsoft.com/office/powerpoint/2010/main" val="1086577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dirty="0">
                <a:effectLst/>
                <a:latin typeface="Times New Roman" panose="02020603050405020304" pitchFamily="18" charset="0"/>
                <a:ea typeface="游明朝" panose="02020400000000000000" pitchFamily="18" charset="-128"/>
              </a:rPr>
              <a:t>I have published many books on Mongolian culture in Japanese. </a:t>
            </a:r>
            <a:endParaRPr kumimoji="1" lang="ja-JP" altLang="en-US"/>
          </a:p>
        </p:txBody>
      </p:sp>
      <p:sp>
        <p:nvSpPr>
          <p:cNvPr id="4" name="スライド番号プレースホルダー 3"/>
          <p:cNvSpPr>
            <a:spLocks noGrp="1"/>
          </p:cNvSpPr>
          <p:nvPr>
            <p:ph type="sldNum" sz="quarter" idx="5"/>
          </p:nvPr>
        </p:nvSpPr>
        <p:spPr/>
        <p:txBody>
          <a:bodyPr/>
          <a:lstStyle/>
          <a:p>
            <a:fld id="{35157A29-F252-4943-B40F-37A332FCDB36}" type="slidenum">
              <a:rPr kumimoji="1" lang="ja-JP" altLang="en-US" smtClean="0"/>
              <a:t>3</a:t>
            </a:fld>
            <a:endParaRPr kumimoji="1" lang="ja-JP" altLang="en-US"/>
          </a:p>
        </p:txBody>
      </p:sp>
    </p:spTree>
    <p:extLst>
      <p:ext uri="{BB962C8B-B14F-4D97-AF65-F5344CB8AC3E}">
        <p14:creationId xmlns:p14="http://schemas.microsoft.com/office/powerpoint/2010/main" val="39133406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5157A29-F252-4943-B40F-37A332FCDB36}" type="slidenum">
              <a:rPr kumimoji="1" lang="ja-JP" altLang="en-US" smtClean="0"/>
              <a:t>30</a:t>
            </a:fld>
            <a:endParaRPr kumimoji="1" lang="ja-JP" altLang="en-US"/>
          </a:p>
        </p:txBody>
      </p:sp>
    </p:spTree>
    <p:extLst>
      <p:ext uri="{BB962C8B-B14F-4D97-AF65-F5344CB8AC3E}">
        <p14:creationId xmlns:p14="http://schemas.microsoft.com/office/powerpoint/2010/main" val="1669946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dirty="0">
                <a:effectLst/>
                <a:latin typeface="Times New Roman" panose="02020603050405020304" pitchFamily="18" charset="0"/>
                <a:ea typeface="游明朝" panose="02020400000000000000" pitchFamily="18" charset="-128"/>
              </a:rPr>
              <a:t>And also in Mongolian I made many documents and manuscripts open.</a:t>
            </a:r>
            <a:r>
              <a:rPr lang="ja-JP" altLang="ja-JP">
                <a:effectLst/>
              </a:rPr>
              <a:t> </a:t>
            </a:r>
            <a:endParaRPr kumimoji="1" lang="ja-JP" altLang="en-US"/>
          </a:p>
        </p:txBody>
      </p:sp>
      <p:sp>
        <p:nvSpPr>
          <p:cNvPr id="4" name="スライド番号プレースホルダー 3"/>
          <p:cNvSpPr>
            <a:spLocks noGrp="1"/>
          </p:cNvSpPr>
          <p:nvPr>
            <p:ph type="sldNum" sz="quarter" idx="5"/>
          </p:nvPr>
        </p:nvSpPr>
        <p:spPr/>
        <p:txBody>
          <a:bodyPr/>
          <a:lstStyle/>
          <a:p>
            <a:fld id="{35157A29-F252-4943-B40F-37A332FCDB36}" type="slidenum">
              <a:rPr kumimoji="1" lang="ja-JP" altLang="en-US" smtClean="0"/>
              <a:t>4</a:t>
            </a:fld>
            <a:endParaRPr kumimoji="1" lang="ja-JP" altLang="en-US"/>
          </a:p>
        </p:txBody>
      </p:sp>
    </p:spTree>
    <p:extLst>
      <p:ext uri="{BB962C8B-B14F-4D97-AF65-F5344CB8AC3E}">
        <p14:creationId xmlns:p14="http://schemas.microsoft.com/office/powerpoint/2010/main" val="1131064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If you need these materials you can download and easily get them all.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a:p>
        </p:txBody>
      </p:sp>
      <p:sp>
        <p:nvSpPr>
          <p:cNvPr id="4" name="スライド番号プレースホルダー 3"/>
          <p:cNvSpPr>
            <a:spLocks noGrp="1"/>
          </p:cNvSpPr>
          <p:nvPr>
            <p:ph type="sldNum" sz="quarter" idx="5"/>
          </p:nvPr>
        </p:nvSpPr>
        <p:spPr/>
        <p:txBody>
          <a:bodyPr/>
          <a:lstStyle/>
          <a:p>
            <a:fld id="{35157A29-F252-4943-B40F-37A332FCDB36}" type="slidenum">
              <a:rPr kumimoji="1" lang="ja-JP" altLang="en-US" smtClean="0"/>
              <a:t>5</a:t>
            </a:fld>
            <a:endParaRPr kumimoji="1" lang="ja-JP" altLang="en-US"/>
          </a:p>
        </p:txBody>
      </p:sp>
    </p:spTree>
    <p:extLst>
      <p:ext uri="{BB962C8B-B14F-4D97-AF65-F5344CB8AC3E}">
        <p14:creationId xmlns:p14="http://schemas.microsoft.com/office/powerpoint/2010/main" val="4132620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dirty="0">
                <a:effectLst/>
                <a:latin typeface="Times New Roman" panose="02020603050405020304" pitchFamily="18" charset="0"/>
                <a:ea typeface="游明朝" panose="02020400000000000000" pitchFamily="18" charset="-128"/>
              </a:rPr>
              <a:t>Today I would like to fulfil my responsibility by describing my future research plans based on the academic results of my own research on Mongolian plateau in order to construct peace together with constructing international collaborative research.</a:t>
            </a:r>
            <a:r>
              <a:rPr lang="ja-JP" altLang="ja-JP">
                <a:effectLst/>
              </a:rPr>
              <a:t> </a:t>
            </a:r>
            <a:endParaRPr kumimoji="1" lang="ja-JP" altLang="en-US"/>
          </a:p>
        </p:txBody>
      </p:sp>
      <p:sp>
        <p:nvSpPr>
          <p:cNvPr id="4" name="スライド番号プレースホルダー 3"/>
          <p:cNvSpPr>
            <a:spLocks noGrp="1"/>
          </p:cNvSpPr>
          <p:nvPr>
            <p:ph type="sldNum" sz="quarter" idx="5"/>
          </p:nvPr>
        </p:nvSpPr>
        <p:spPr/>
        <p:txBody>
          <a:bodyPr/>
          <a:lstStyle/>
          <a:p>
            <a:fld id="{35157A29-F252-4943-B40F-37A332FCDB36}" type="slidenum">
              <a:rPr kumimoji="1" lang="ja-JP" altLang="en-US" smtClean="0"/>
              <a:t>6</a:t>
            </a:fld>
            <a:endParaRPr kumimoji="1" lang="ja-JP" altLang="en-US"/>
          </a:p>
        </p:txBody>
      </p:sp>
    </p:spTree>
    <p:extLst>
      <p:ext uri="{BB962C8B-B14F-4D97-AF65-F5344CB8AC3E}">
        <p14:creationId xmlns:p14="http://schemas.microsoft.com/office/powerpoint/2010/main" val="411179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dirty="0">
                <a:effectLst/>
                <a:latin typeface="Times New Roman" panose="02020603050405020304" pitchFamily="18" charset="0"/>
                <a:ea typeface="游明朝" panose="02020400000000000000" pitchFamily="18" charset="-128"/>
              </a:rPr>
              <a:t>In general, worldwide, migrations of people who have lived nomadic lives have become more </a:t>
            </a:r>
            <a:r>
              <a:rPr lang="en-US" altLang="ja-JP" sz="1800" dirty="0" err="1">
                <a:effectLst/>
                <a:latin typeface="Times New Roman" panose="02020603050405020304" pitchFamily="18" charset="0"/>
                <a:ea typeface="游明朝" panose="02020400000000000000" pitchFamily="18" charset="-128"/>
              </a:rPr>
              <a:t>sedentalized</a:t>
            </a:r>
            <a:r>
              <a:rPr lang="en-US" altLang="ja-JP" sz="1800" dirty="0">
                <a:effectLst/>
                <a:latin typeface="Times New Roman" panose="02020603050405020304" pitchFamily="18" charset="0"/>
                <a:ea typeface="游明朝" panose="02020400000000000000" pitchFamily="18" charset="-128"/>
              </a:rPr>
              <a:t>, with shorter distances, smaller ranges and less frequent migrations.</a:t>
            </a:r>
            <a:r>
              <a:rPr lang="ja-JP" altLang="ja-JP">
                <a:effectLst/>
              </a:rPr>
              <a:t> </a:t>
            </a:r>
            <a:endParaRPr kumimoji="1" lang="ja-JP" altLang="en-US"/>
          </a:p>
        </p:txBody>
      </p:sp>
      <p:sp>
        <p:nvSpPr>
          <p:cNvPr id="4" name="スライド番号プレースホルダー 3"/>
          <p:cNvSpPr>
            <a:spLocks noGrp="1"/>
          </p:cNvSpPr>
          <p:nvPr>
            <p:ph type="sldNum" sz="quarter" idx="5"/>
          </p:nvPr>
        </p:nvSpPr>
        <p:spPr/>
        <p:txBody>
          <a:bodyPr/>
          <a:lstStyle/>
          <a:p>
            <a:fld id="{35157A29-F252-4943-B40F-37A332FCDB36}" type="slidenum">
              <a:rPr kumimoji="1" lang="ja-JP" altLang="en-US" smtClean="0"/>
              <a:t>7</a:t>
            </a:fld>
            <a:endParaRPr kumimoji="1" lang="ja-JP" altLang="en-US"/>
          </a:p>
        </p:txBody>
      </p:sp>
    </p:spTree>
    <p:extLst>
      <p:ext uri="{BB962C8B-B14F-4D97-AF65-F5344CB8AC3E}">
        <p14:creationId xmlns:p14="http://schemas.microsoft.com/office/powerpoint/2010/main" val="1334194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The trend is same on the Mongolian plateau. Based on the decline in migration, an end has been declared and since then it has been regarded as "mobile pastoralism" (Humphrey and Sneath 1999).</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a:p>
        </p:txBody>
      </p:sp>
      <p:sp>
        <p:nvSpPr>
          <p:cNvPr id="4" name="スライド番号プレースホルダー 3"/>
          <p:cNvSpPr>
            <a:spLocks noGrp="1"/>
          </p:cNvSpPr>
          <p:nvPr>
            <p:ph type="sldNum" sz="quarter" idx="5"/>
          </p:nvPr>
        </p:nvSpPr>
        <p:spPr/>
        <p:txBody>
          <a:bodyPr/>
          <a:lstStyle/>
          <a:p>
            <a:fld id="{35157A29-F252-4943-B40F-37A332FCDB36}" type="slidenum">
              <a:rPr kumimoji="1" lang="ja-JP" altLang="en-US" smtClean="0"/>
              <a:t>8</a:t>
            </a:fld>
            <a:endParaRPr kumimoji="1" lang="ja-JP" altLang="en-US"/>
          </a:p>
        </p:txBody>
      </p:sp>
    </p:spTree>
    <p:extLst>
      <p:ext uri="{BB962C8B-B14F-4D97-AF65-F5344CB8AC3E}">
        <p14:creationId xmlns:p14="http://schemas.microsoft.com/office/powerpoint/2010/main" val="1496927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rPr>
              <a:t>It should be noted, however, that in the English-speaking world Nomad has referred to a variety of border-crossers not only pastoralists. For example the honey hunter is also called Nomads. </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a:p>
        </p:txBody>
      </p:sp>
      <p:sp>
        <p:nvSpPr>
          <p:cNvPr id="4" name="スライド番号プレースホルダー 3"/>
          <p:cNvSpPr>
            <a:spLocks noGrp="1"/>
          </p:cNvSpPr>
          <p:nvPr>
            <p:ph type="sldNum" sz="quarter" idx="5"/>
          </p:nvPr>
        </p:nvSpPr>
        <p:spPr/>
        <p:txBody>
          <a:bodyPr/>
          <a:lstStyle/>
          <a:p>
            <a:fld id="{35157A29-F252-4943-B40F-37A332FCDB36}" type="slidenum">
              <a:rPr kumimoji="1" lang="ja-JP" altLang="en-US" smtClean="0"/>
              <a:t>9</a:t>
            </a:fld>
            <a:endParaRPr kumimoji="1" lang="ja-JP" altLang="en-US"/>
          </a:p>
        </p:txBody>
      </p:sp>
    </p:spTree>
    <p:extLst>
      <p:ext uri="{BB962C8B-B14F-4D97-AF65-F5344CB8AC3E}">
        <p14:creationId xmlns:p14="http://schemas.microsoft.com/office/powerpoint/2010/main" val="1799934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CD0590-37CC-17E5-F228-DB52B636868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6FFDA4B-3D37-99EF-6ECE-59930D4C7D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6663DBC-6BF3-181F-BA32-39B920E4F219}"/>
              </a:ext>
            </a:extLst>
          </p:cNvPr>
          <p:cNvSpPr>
            <a:spLocks noGrp="1"/>
          </p:cNvSpPr>
          <p:nvPr>
            <p:ph type="dt" sz="half" idx="10"/>
          </p:nvPr>
        </p:nvSpPr>
        <p:spPr/>
        <p:txBody>
          <a:bodyPr/>
          <a:lstStyle/>
          <a:p>
            <a:fld id="{2C1FE2FD-9F6C-9840-8069-DF89558DF339}" type="datetimeFigureOut">
              <a:rPr kumimoji="1" lang="ja-JP" altLang="en-US" smtClean="0"/>
              <a:t>2024/4/21</a:t>
            </a:fld>
            <a:endParaRPr kumimoji="1" lang="ja-JP" altLang="en-US"/>
          </a:p>
        </p:txBody>
      </p:sp>
      <p:sp>
        <p:nvSpPr>
          <p:cNvPr id="5" name="フッター プレースホルダー 4">
            <a:extLst>
              <a:ext uri="{FF2B5EF4-FFF2-40B4-BE49-F238E27FC236}">
                <a16:creationId xmlns:a16="http://schemas.microsoft.com/office/drawing/2014/main" id="{EBF9D411-6BD7-ABB9-1617-4AB8EC54AE9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E7624FA-7097-3899-5057-2B3968B94385}"/>
              </a:ext>
            </a:extLst>
          </p:cNvPr>
          <p:cNvSpPr>
            <a:spLocks noGrp="1"/>
          </p:cNvSpPr>
          <p:nvPr>
            <p:ph type="sldNum" sz="quarter" idx="12"/>
          </p:nvPr>
        </p:nvSpPr>
        <p:spPr/>
        <p:txBody>
          <a:bodyPr/>
          <a:lstStyle/>
          <a:p>
            <a:fld id="{F2BFE034-C7E9-F244-8DEB-8978482C6D88}" type="slidenum">
              <a:rPr kumimoji="1" lang="ja-JP" altLang="en-US" smtClean="0"/>
              <a:t>‹#›</a:t>
            </a:fld>
            <a:endParaRPr kumimoji="1" lang="ja-JP" altLang="en-US"/>
          </a:p>
        </p:txBody>
      </p:sp>
    </p:spTree>
    <p:extLst>
      <p:ext uri="{BB962C8B-B14F-4D97-AF65-F5344CB8AC3E}">
        <p14:creationId xmlns:p14="http://schemas.microsoft.com/office/powerpoint/2010/main" val="3780484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157056-31E5-8FD3-46A9-0A3CA75CCB5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C2D41FE-490E-8EAA-25CE-E76F8C62640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DA3D1DA-596A-B28E-15F6-BAD1D5FC9686}"/>
              </a:ext>
            </a:extLst>
          </p:cNvPr>
          <p:cNvSpPr>
            <a:spLocks noGrp="1"/>
          </p:cNvSpPr>
          <p:nvPr>
            <p:ph type="dt" sz="half" idx="10"/>
          </p:nvPr>
        </p:nvSpPr>
        <p:spPr/>
        <p:txBody>
          <a:bodyPr/>
          <a:lstStyle/>
          <a:p>
            <a:fld id="{2C1FE2FD-9F6C-9840-8069-DF89558DF339}" type="datetimeFigureOut">
              <a:rPr kumimoji="1" lang="ja-JP" altLang="en-US" smtClean="0"/>
              <a:t>2024/4/21</a:t>
            </a:fld>
            <a:endParaRPr kumimoji="1" lang="ja-JP" altLang="en-US"/>
          </a:p>
        </p:txBody>
      </p:sp>
      <p:sp>
        <p:nvSpPr>
          <p:cNvPr id="5" name="フッター プレースホルダー 4">
            <a:extLst>
              <a:ext uri="{FF2B5EF4-FFF2-40B4-BE49-F238E27FC236}">
                <a16:creationId xmlns:a16="http://schemas.microsoft.com/office/drawing/2014/main" id="{32B664DB-C1BA-083F-4E82-5D5BD37D466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02F3AEA-4898-BAEC-B06C-48EF19F6DC34}"/>
              </a:ext>
            </a:extLst>
          </p:cNvPr>
          <p:cNvSpPr>
            <a:spLocks noGrp="1"/>
          </p:cNvSpPr>
          <p:nvPr>
            <p:ph type="sldNum" sz="quarter" idx="12"/>
          </p:nvPr>
        </p:nvSpPr>
        <p:spPr/>
        <p:txBody>
          <a:bodyPr/>
          <a:lstStyle/>
          <a:p>
            <a:fld id="{F2BFE034-C7E9-F244-8DEB-8978482C6D88}" type="slidenum">
              <a:rPr kumimoji="1" lang="ja-JP" altLang="en-US" smtClean="0"/>
              <a:t>‹#›</a:t>
            </a:fld>
            <a:endParaRPr kumimoji="1" lang="ja-JP" altLang="en-US"/>
          </a:p>
        </p:txBody>
      </p:sp>
    </p:spTree>
    <p:extLst>
      <p:ext uri="{BB962C8B-B14F-4D97-AF65-F5344CB8AC3E}">
        <p14:creationId xmlns:p14="http://schemas.microsoft.com/office/powerpoint/2010/main" val="2241062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73C8BFB-168A-89DE-A462-87246475DD4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65C63DC-B4CF-0C62-D402-385508FE5E9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9AE253D-FE8C-705A-5BC9-430CE3744245}"/>
              </a:ext>
            </a:extLst>
          </p:cNvPr>
          <p:cNvSpPr>
            <a:spLocks noGrp="1"/>
          </p:cNvSpPr>
          <p:nvPr>
            <p:ph type="dt" sz="half" idx="10"/>
          </p:nvPr>
        </p:nvSpPr>
        <p:spPr/>
        <p:txBody>
          <a:bodyPr/>
          <a:lstStyle/>
          <a:p>
            <a:fld id="{2C1FE2FD-9F6C-9840-8069-DF89558DF339}" type="datetimeFigureOut">
              <a:rPr kumimoji="1" lang="ja-JP" altLang="en-US" smtClean="0"/>
              <a:t>2024/4/21</a:t>
            </a:fld>
            <a:endParaRPr kumimoji="1" lang="ja-JP" altLang="en-US"/>
          </a:p>
        </p:txBody>
      </p:sp>
      <p:sp>
        <p:nvSpPr>
          <p:cNvPr id="5" name="フッター プレースホルダー 4">
            <a:extLst>
              <a:ext uri="{FF2B5EF4-FFF2-40B4-BE49-F238E27FC236}">
                <a16:creationId xmlns:a16="http://schemas.microsoft.com/office/drawing/2014/main" id="{DA952069-DEB1-472A-985F-D01FA6B81DD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C5BA326-8C9B-2BA0-E3CD-F665EE685361}"/>
              </a:ext>
            </a:extLst>
          </p:cNvPr>
          <p:cNvSpPr>
            <a:spLocks noGrp="1"/>
          </p:cNvSpPr>
          <p:nvPr>
            <p:ph type="sldNum" sz="quarter" idx="12"/>
          </p:nvPr>
        </p:nvSpPr>
        <p:spPr/>
        <p:txBody>
          <a:bodyPr/>
          <a:lstStyle/>
          <a:p>
            <a:fld id="{F2BFE034-C7E9-F244-8DEB-8978482C6D88}" type="slidenum">
              <a:rPr kumimoji="1" lang="ja-JP" altLang="en-US" smtClean="0"/>
              <a:t>‹#›</a:t>
            </a:fld>
            <a:endParaRPr kumimoji="1" lang="ja-JP" altLang="en-US"/>
          </a:p>
        </p:txBody>
      </p:sp>
    </p:spTree>
    <p:extLst>
      <p:ext uri="{BB962C8B-B14F-4D97-AF65-F5344CB8AC3E}">
        <p14:creationId xmlns:p14="http://schemas.microsoft.com/office/powerpoint/2010/main" val="4088483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0184F3-BCE1-24F3-74B0-B4EEFA00142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E041E16-63D8-47E3-F3DB-39B3C5EF293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09B01EE-4580-CAA8-7164-597AE3A66657}"/>
              </a:ext>
            </a:extLst>
          </p:cNvPr>
          <p:cNvSpPr>
            <a:spLocks noGrp="1"/>
          </p:cNvSpPr>
          <p:nvPr>
            <p:ph type="dt" sz="half" idx="10"/>
          </p:nvPr>
        </p:nvSpPr>
        <p:spPr/>
        <p:txBody>
          <a:bodyPr/>
          <a:lstStyle/>
          <a:p>
            <a:fld id="{2C1FE2FD-9F6C-9840-8069-DF89558DF339}" type="datetimeFigureOut">
              <a:rPr kumimoji="1" lang="ja-JP" altLang="en-US" smtClean="0"/>
              <a:t>2024/4/21</a:t>
            </a:fld>
            <a:endParaRPr kumimoji="1" lang="ja-JP" altLang="en-US"/>
          </a:p>
        </p:txBody>
      </p:sp>
      <p:sp>
        <p:nvSpPr>
          <p:cNvPr id="5" name="フッター プレースホルダー 4">
            <a:extLst>
              <a:ext uri="{FF2B5EF4-FFF2-40B4-BE49-F238E27FC236}">
                <a16:creationId xmlns:a16="http://schemas.microsoft.com/office/drawing/2014/main" id="{73CB8847-4788-864D-C23A-F4E89025372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091AA93-6BA1-9D47-3D9E-A48A8B6777F7}"/>
              </a:ext>
            </a:extLst>
          </p:cNvPr>
          <p:cNvSpPr>
            <a:spLocks noGrp="1"/>
          </p:cNvSpPr>
          <p:nvPr>
            <p:ph type="sldNum" sz="quarter" idx="12"/>
          </p:nvPr>
        </p:nvSpPr>
        <p:spPr/>
        <p:txBody>
          <a:bodyPr/>
          <a:lstStyle/>
          <a:p>
            <a:fld id="{F2BFE034-C7E9-F244-8DEB-8978482C6D88}" type="slidenum">
              <a:rPr kumimoji="1" lang="ja-JP" altLang="en-US" smtClean="0"/>
              <a:t>‹#›</a:t>
            </a:fld>
            <a:endParaRPr kumimoji="1" lang="ja-JP" altLang="en-US"/>
          </a:p>
        </p:txBody>
      </p:sp>
    </p:spTree>
    <p:extLst>
      <p:ext uri="{BB962C8B-B14F-4D97-AF65-F5344CB8AC3E}">
        <p14:creationId xmlns:p14="http://schemas.microsoft.com/office/powerpoint/2010/main" val="419387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D65189-F227-258A-CBE3-BA887C1AB0F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E8DADF6-C6F2-6640-A0EA-08063A70C6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C0E06F9-71D0-75A4-95C5-C7E91B07216A}"/>
              </a:ext>
            </a:extLst>
          </p:cNvPr>
          <p:cNvSpPr>
            <a:spLocks noGrp="1"/>
          </p:cNvSpPr>
          <p:nvPr>
            <p:ph type="dt" sz="half" idx="10"/>
          </p:nvPr>
        </p:nvSpPr>
        <p:spPr/>
        <p:txBody>
          <a:bodyPr/>
          <a:lstStyle/>
          <a:p>
            <a:fld id="{2C1FE2FD-9F6C-9840-8069-DF89558DF339}" type="datetimeFigureOut">
              <a:rPr kumimoji="1" lang="ja-JP" altLang="en-US" smtClean="0"/>
              <a:t>2024/4/21</a:t>
            </a:fld>
            <a:endParaRPr kumimoji="1" lang="ja-JP" altLang="en-US"/>
          </a:p>
        </p:txBody>
      </p:sp>
      <p:sp>
        <p:nvSpPr>
          <p:cNvPr id="5" name="フッター プレースホルダー 4">
            <a:extLst>
              <a:ext uri="{FF2B5EF4-FFF2-40B4-BE49-F238E27FC236}">
                <a16:creationId xmlns:a16="http://schemas.microsoft.com/office/drawing/2014/main" id="{94FB496D-9E55-C82C-9009-FBA9DCE62B8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969A6C6-7328-4E71-9DB5-F2F484D4B696}"/>
              </a:ext>
            </a:extLst>
          </p:cNvPr>
          <p:cNvSpPr>
            <a:spLocks noGrp="1"/>
          </p:cNvSpPr>
          <p:nvPr>
            <p:ph type="sldNum" sz="quarter" idx="12"/>
          </p:nvPr>
        </p:nvSpPr>
        <p:spPr/>
        <p:txBody>
          <a:bodyPr/>
          <a:lstStyle/>
          <a:p>
            <a:fld id="{F2BFE034-C7E9-F244-8DEB-8978482C6D88}" type="slidenum">
              <a:rPr kumimoji="1" lang="ja-JP" altLang="en-US" smtClean="0"/>
              <a:t>‹#›</a:t>
            </a:fld>
            <a:endParaRPr kumimoji="1" lang="ja-JP" altLang="en-US"/>
          </a:p>
        </p:txBody>
      </p:sp>
    </p:spTree>
    <p:extLst>
      <p:ext uri="{BB962C8B-B14F-4D97-AF65-F5344CB8AC3E}">
        <p14:creationId xmlns:p14="http://schemas.microsoft.com/office/powerpoint/2010/main" val="1598335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C3C679-B672-48C2-9426-81DE22307FC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A63B351-0930-CBF6-B4A6-7B5102D15C8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45E82E7-30A6-AC14-7798-B3488670D01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D7F34D5-FC54-ABF6-A52C-30F09E5AAB2D}"/>
              </a:ext>
            </a:extLst>
          </p:cNvPr>
          <p:cNvSpPr>
            <a:spLocks noGrp="1"/>
          </p:cNvSpPr>
          <p:nvPr>
            <p:ph type="dt" sz="half" idx="10"/>
          </p:nvPr>
        </p:nvSpPr>
        <p:spPr/>
        <p:txBody>
          <a:bodyPr/>
          <a:lstStyle/>
          <a:p>
            <a:fld id="{2C1FE2FD-9F6C-9840-8069-DF89558DF339}" type="datetimeFigureOut">
              <a:rPr kumimoji="1" lang="ja-JP" altLang="en-US" smtClean="0"/>
              <a:t>2024/4/21</a:t>
            </a:fld>
            <a:endParaRPr kumimoji="1" lang="ja-JP" altLang="en-US"/>
          </a:p>
        </p:txBody>
      </p:sp>
      <p:sp>
        <p:nvSpPr>
          <p:cNvPr id="6" name="フッター プレースホルダー 5">
            <a:extLst>
              <a:ext uri="{FF2B5EF4-FFF2-40B4-BE49-F238E27FC236}">
                <a16:creationId xmlns:a16="http://schemas.microsoft.com/office/drawing/2014/main" id="{D2DD7F2F-CA89-DC80-3951-5E73BC0BFE5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2187230-1912-E5BA-4596-D21452CA851E}"/>
              </a:ext>
            </a:extLst>
          </p:cNvPr>
          <p:cNvSpPr>
            <a:spLocks noGrp="1"/>
          </p:cNvSpPr>
          <p:nvPr>
            <p:ph type="sldNum" sz="quarter" idx="12"/>
          </p:nvPr>
        </p:nvSpPr>
        <p:spPr/>
        <p:txBody>
          <a:bodyPr/>
          <a:lstStyle/>
          <a:p>
            <a:fld id="{F2BFE034-C7E9-F244-8DEB-8978482C6D88}" type="slidenum">
              <a:rPr kumimoji="1" lang="ja-JP" altLang="en-US" smtClean="0"/>
              <a:t>‹#›</a:t>
            </a:fld>
            <a:endParaRPr kumimoji="1" lang="ja-JP" altLang="en-US"/>
          </a:p>
        </p:txBody>
      </p:sp>
    </p:spTree>
    <p:extLst>
      <p:ext uri="{BB962C8B-B14F-4D97-AF65-F5344CB8AC3E}">
        <p14:creationId xmlns:p14="http://schemas.microsoft.com/office/powerpoint/2010/main" val="1885503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1838AF-95A1-5EDE-7E65-C90FF3BBE99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AE8C612-A7B2-3D35-9266-0E11A51B11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78C9032-9A46-53FC-2BDF-2ED2D86AB71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0267203-1455-3B18-EE7B-8C62153B72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B041660-50FE-D04A-D55A-6FBA62928869}"/>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D6F9CA3-B02F-C53D-B538-CAAD40CCDFFF}"/>
              </a:ext>
            </a:extLst>
          </p:cNvPr>
          <p:cNvSpPr>
            <a:spLocks noGrp="1"/>
          </p:cNvSpPr>
          <p:nvPr>
            <p:ph type="dt" sz="half" idx="10"/>
          </p:nvPr>
        </p:nvSpPr>
        <p:spPr/>
        <p:txBody>
          <a:bodyPr/>
          <a:lstStyle/>
          <a:p>
            <a:fld id="{2C1FE2FD-9F6C-9840-8069-DF89558DF339}" type="datetimeFigureOut">
              <a:rPr kumimoji="1" lang="ja-JP" altLang="en-US" smtClean="0"/>
              <a:t>2024/4/21</a:t>
            </a:fld>
            <a:endParaRPr kumimoji="1" lang="ja-JP" altLang="en-US"/>
          </a:p>
        </p:txBody>
      </p:sp>
      <p:sp>
        <p:nvSpPr>
          <p:cNvPr id="8" name="フッター プレースホルダー 7">
            <a:extLst>
              <a:ext uri="{FF2B5EF4-FFF2-40B4-BE49-F238E27FC236}">
                <a16:creationId xmlns:a16="http://schemas.microsoft.com/office/drawing/2014/main" id="{EB3BD449-B200-8681-EE4B-10705C469B3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01E9CB7-C651-07FC-6200-9805894E5536}"/>
              </a:ext>
            </a:extLst>
          </p:cNvPr>
          <p:cNvSpPr>
            <a:spLocks noGrp="1"/>
          </p:cNvSpPr>
          <p:nvPr>
            <p:ph type="sldNum" sz="quarter" idx="12"/>
          </p:nvPr>
        </p:nvSpPr>
        <p:spPr/>
        <p:txBody>
          <a:bodyPr/>
          <a:lstStyle/>
          <a:p>
            <a:fld id="{F2BFE034-C7E9-F244-8DEB-8978482C6D88}" type="slidenum">
              <a:rPr kumimoji="1" lang="ja-JP" altLang="en-US" smtClean="0"/>
              <a:t>‹#›</a:t>
            </a:fld>
            <a:endParaRPr kumimoji="1" lang="ja-JP" altLang="en-US"/>
          </a:p>
        </p:txBody>
      </p:sp>
    </p:spTree>
    <p:extLst>
      <p:ext uri="{BB962C8B-B14F-4D97-AF65-F5344CB8AC3E}">
        <p14:creationId xmlns:p14="http://schemas.microsoft.com/office/powerpoint/2010/main" val="298126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AB5BD2-8B25-33B9-4E26-96727FC0069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243AAF7-A39A-24BE-BE7A-48952DBE2F94}"/>
              </a:ext>
            </a:extLst>
          </p:cNvPr>
          <p:cNvSpPr>
            <a:spLocks noGrp="1"/>
          </p:cNvSpPr>
          <p:nvPr>
            <p:ph type="dt" sz="half" idx="10"/>
          </p:nvPr>
        </p:nvSpPr>
        <p:spPr/>
        <p:txBody>
          <a:bodyPr/>
          <a:lstStyle/>
          <a:p>
            <a:fld id="{2C1FE2FD-9F6C-9840-8069-DF89558DF339}" type="datetimeFigureOut">
              <a:rPr kumimoji="1" lang="ja-JP" altLang="en-US" smtClean="0"/>
              <a:t>2024/4/21</a:t>
            </a:fld>
            <a:endParaRPr kumimoji="1" lang="ja-JP" altLang="en-US"/>
          </a:p>
        </p:txBody>
      </p:sp>
      <p:sp>
        <p:nvSpPr>
          <p:cNvPr id="4" name="フッター プレースホルダー 3">
            <a:extLst>
              <a:ext uri="{FF2B5EF4-FFF2-40B4-BE49-F238E27FC236}">
                <a16:creationId xmlns:a16="http://schemas.microsoft.com/office/drawing/2014/main" id="{46DDC5B6-BE97-0823-1618-7DB7DCB1FF9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F50D71E-5FB9-2260-6D47-CDAD5119723C}"/>
              </a:ext>
            </a:extLst>
          </p:cNvPr>
          <p:cNvSpPr>
            <a:spLocks noGrp="1"/>
          </p:cNvSpPr>
          <p:nvPr>
            <p:ph type="sldNum" sz="quarter" idx="12"/>
          </p:nvPr>
        </p:nvSpPr>
        <p:spPr/>
        <p:txBody>
          <a:bodyPr/>
          <a:lstStyle/>
          <a:p>
            <a:fld id="{F2BFE034-C7E9-F244-8DEB-8978482C6D88}" type="slidenum">
              <a:rPr kumimoji="1" lang="ja-JP" altLang="en-US" smtClean="0"/>
              <a:t>‹#›</a:t>
            </a:fld>
            <a:endParaRPr kumimoji="1" lang="ja-JP" altLang="en-US"/>
          </a:p>
        </p:txBody>
      </p:sp>
    </p:spTree>
    <p:extLst>
      <p:ext uri="{BB962C8B-B14F-4D97-AF65-F5344CB8AC3E}">
        <p14:creationId xmlns:p14="http://schemas.microsoft.com/office/powerpoint/2010/main" val="3744684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B7A4C39-5335-324C-12B7-07CFD3836CAA}"/>
              </a:ext>
            </a:extLst>
          </p:cNvPr>
          <p:cNvSpPr>
            <a:spLocks noGrp="1"/>
          </p:cNvSpPr>
          <p:nvPr>
            <p:ph type="dt" sz="half" idx="10"/>
          </p:nvPr>
        </p:nvSpPr>
        <p:spPr/>
        <p:txBody>
          <a:bodyPr/>
          <a:lstStyle/>
          <a:p>
            <a:fld id="{2C1FE2FD-9F6C-9840-8069-DF89558DF339}" type="datetimeFigureOut">
              <a:rPr kumimoji="1" lang="ja-JP" altLang="en-US" smtClean="0"/>
              <a:t>2024/4/21</a:t>
            </a:fld>
            <a:endParaRPr kumimoji="1" lang="ja-JP" altLang="en-US"/>
          </a:p>
        </p:txBody>
      </p:sp>
      <p:sp>
        <p:nvSpPr>
          <p:cNvPr id="3" name="フッター プレースホルダー 2">
            <a:extLst>
              <a:ext uri="{FF2B5EF4-FFF2-40B4-BE49-F238E27FC236}">
                <a16:creationId xmlns:a16="http://schemas.microsoft.com/office/drawing/2014/main" id="{59A81831-7127-88E1-7235-ACC2B428EFE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147731C-3BF4-462B-35F5-EEFB57050D66}"/>
              </a:ext>
            </a:extLst>
          </p:cNvPr>
          <p:cNvSpPr>
            <a:spLocks noGrp="1"/>
          </p:cNvSpPr>
          <p:nvPr>
            <p:ph type="sldNum" sz="quarter" idx="12"/>
          </p:nvPr>
        </p:nvSpPr>
        <p:spPr/>
        <p:txBody>
          <a:bodyPr/>
          <a:lstStyle/>
          <a:p>
            <a:fld id="{F2BFE034-C7E9-F244-8DEB-8978482C6D88}" type="slidenum">
              <a:rPr kumimoji="1" lang="ja-JP" altLang="en-US" smtClean="0"/>
              <a:t>‹#›</a:t>
            </a:fld>
            <a:endParaRPr kumimoji="1" lang="ja-JP" altLang="en-US"/>
          </a:p>
        </p:txBody>
      </p:sp>
    </p:spTree>
    <p:extLst>
      <p:ext uri="{BB962C8B-B14F-4D97-AF65-F5344CB8AC3E}">
        <p14:creationId xmlns:p14="http://schemas.microsoft.com/office/powerpoint/2010/main" val="2953595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A1ACDD-56CC-D860-35FD-332CCC04E73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544A70A-9764-9645-D70E-7109B06681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C39D2F8-E4B0-21EF-DCCB-CEDD6DA195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54F0A14-46B9-6AD9-9634-89CDCBB95FCF}"/>
              </a:ext>
            </a:extLst>
          </p:cNvPr>
          <p:cNvSpPr>
            <a:spLocks noGrp="1"/>
          </p:cNvSpPr>
          <p:nvPr>
            <p:ph type="dt" sz="half" idx="10"/>
          </p:nvPr>
        </p:nvSpPr>
        <p:spPr/>
        <p:txBody>
          <a:bodyPr/>
          <a:lstStyle/>
          <a:p>
            <a:fld id="{2C1FE2FD-9F6C-9840-8069-DF89558DF339}" type="datetimeFigureOut">
              <a:rPr kumimoji="1" lang="ja-JP" altLang="en-US" smtClean="0"/>
              <a:t>2024/4/21</a:t>
            </a:fld>
            <a:endParaRPr kumimoji="1" lang="ja-JP" altLang="en-US"/>
          </a:p>
        </p:txBody>
      </p:sp>
      <p:sp>
        <p:nvSpPr>
          <p:cNvPr id="6" name="フッター プレースホルダー 5">
            <a:extLst>
              <a:ext uri="{FF2B5EF4-FFF2-40B4-BE49-F238E27FC236}">
                <a16:creationId xmlns:a16="http://schemas.microsoft.com/office/drawing/2014/main" id="{A4EDC3D9-0AD4-7678-3AD7-800B918BF86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7FE5F0D-BFB9-BEEB-F1EE-9025A0507575}"/>
              </a:ext>
            </a:extLst>
          </p:cNvPr>
          <p:cNvSpPr>
            <a:spLocks noGrp="1"/>
          </p:cNvSpPr>
          <p:nvPr>
            <p:ph type="sldNum" sz="quarter" idx="12"/>
          </p:nvPr>
        </p:nvSpPr>
        <p:spPr/>
        <p:txBody>
          <a:bodyPr/>
          <a:lstStyle/>
          <a:p>
            <a:fld id="{F2BFE034-C7E9-F244-8DEB-8978482C6D88}" type="slidenum">
              <a:rPr kumimoji="1" lang="ja-JP" altLang="en-US" smtClean="0"/>
              <a:t>‹#›</a:t>
            </a:fld>
            <a:endParaRPr kumimoji="1" lang="ja-JP" altLang="en-US"/>
          </a:p>
        </p:txBody>
      </p:sp>
    </p:spTree>
    <p:extLst>
      <p:ext uri="{BB962C8B-B14F-4D97-AF65-F5344CB8AC3E}">
        <p14:creationId xmlns:p14="http://schemas.microsoft.com/office/powerpoint/2010/main" val="479672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4EEFC3-94DC-109E-5AF2-56ACF1EB1B5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66BB047-35A5-EC11-32A2-926C24F8C6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687B308-ECAE-083A-6135-9BECC3EB48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96C86BC-DA8F-D3D7-0208-8EAD20B6AA5B}"/>
              </a:ext>
            </a:extLst>
          </p:cNvPr>
          <p:cNvSpPr>
            <a:spLocks noGrp="1"/>
          </p:cNvSpPr>
          <p:nvPr>
            <p:ph type="dt" sz="half" idx="10"/>
          </p:nvPr>
        </p:nvSpPr>
        <p:spPr/>
        <p:txBody>
          <a:bodyPr/>
          <a:lstStyle/>
          <a:p>
            <a:fld id="{2C1FE2FD-9F6C-9840-8069-DF89558DF339}" type="datetimeFigureOut">
              <a:rPr kumimoji="1" lang="ja-JP" altLang="en-US" smtClean="0"/>
              <a:t>2024/4/21</a:t>
            </a:fld>
            <a:endParaRPr kumimoji="1" lang="ja-JP" altLang="en-US"/>
          </a:p>
        </p:txBody>
      </p:sp>
      <p:sp>
        <p:nvSpPr>
          <p:cNvPr id="6" name="フッター プレースホルダー 5">
            <a:extLst>
              <a:ext uri="{FF2B5EF4-FFF2-40B4-BE49-F238E27FC236}">
                <a16:creationId xmlns:a16="http://schemas.microsoft.com/office/drawing/2014/main" id="{1A6CBB6D-D385-75E2-B246-B1C043D5C05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61D1BBE-043E-30E1-C769-0AE973479028}"/>
              </a:ext>
            </a:extLst>
          </p:cNvPr>
          <p:cNvSpPr>
            <a:spLocks noGrp="1"/>
          </p:cNvSpPr>
          <p:nvPr>
            <p:ph type="sldNum" sz="quarter" idx="12"/>
          </p:nvPr>
        </p:nvSpPr>
        <p:spPr/>
        <p:txBody>
          <a:bodyPr/>
          <a:lstStyle/>
          <a:p>
            <a:fld id="{F2BFE034-C7E9-F244-8DEB-8978482C6D88}" type="slidenum">
              <a:rPr kumimoji="1" lang="ja-JP" altLang="en-US" smtClean="0"/>
              <a:t>‹#›</a:t>
            </a:fld>
            <a:endParaRPr kumimoji="1" lang="ja-JP" altLang="en-US"/>
          </a:p>
        </p:txBody>
      </p:sp>
    </p:spTree>
    <p:extLst>
      <p:ext uri="{BB962C8B-B14F-4D97-AF65-F5344CB8AC3E}">
        <p14:creationId xmlns:p14="http://schemas.microsoft.com/office/powerpoint/2010/main" val="1618449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24B31DE-A27D-893A-3F73-DC5DD96B68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2DE3EEB-C948-80BB-1BFC-EBAEB16418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DADA51E-315B-CC57-262E-3D16B43AE0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1FE2FD-9F6C-9840-8069-DF89558DF339}" type="datetimeFigureOut">
              <a:rPr kumimoji="1" lang="ja-JP" altLang="en-US" smtClean="0"/>
              <a:t>2024/4/21</a:t>
            </a:fld>
            <a:endParaRPr kumimoji="1" lang="ja-JP" altLang="en-US"/>
          </a:p>
        </p:txBody>
      </p:sp>
      <p:sp>
        <p:nvSpPr>
          <p:cNvPr id="5" name="フッター プレースホルダー 4">
            <a:extLst>
              <a:ext uri="{FF2B5EF4-FFF2-40B4-BE49-F238E27FC236}">
                <a16:creationId xmlns:a16="http://schemas.microsoft.com/office/drawing/2014/main" id="{43A5E4F2-B777-4DE6-9A69-A1A09FCC21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4DBA08B-3E32-84B3-450E-9DC978A59F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BFE034-C7E9-F244-8DEB-8978482C6D88}" type="slidenum">
              <a:rPr kumimoji="1" lang="ja-JP" altLang="en-US" smtClean="0"/>
              <a:t>‹#›</a:t>
            </a:fld>
            <a:endParaRPr kumimoji="1" lang="ja-JP" altLang="en-US"/>
          </a:p>
        </p:txBody>
      </p:sp>
    </p:spTree>
    <p:extLst>
      <p:ext uri="{BB962C8B-B14F-4D97-AF65-F5344CB8AC3E}">
        <p14:creationId xmlns:p14="http://schemas.microsoft.com/office/powerpoint/2010/main" val="1130862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CAFE90-C880-1283-2A34-AE04B1417590}"/>
              </a:ext>
            </a:extLst>
          </p:cNvPr>
          <p:cNvSpPr>
            <a:spLocks noGrp="1"/>
          </p:cNvSpPr>
          <p:nvPr>
            <p:ph type="ctrTitle"/>
          </p:nvPr>
        </p:nvSpPr>
        <p:spPr/>
        <p:txBody>
          <a:bodyPr>
            <a:normAutofit fontScale="90000"/>
          </a:bodyPr>
          <a:lstStyle/>
          <a:p>
            <a:br>
              <a:rPr lang="en-US" altLang="ja-JP" sz="4400" b="1" kern="100" dirty="0">
                <a:effectLst/>
                <a:latin typeface="Times New Roman" panose="02020603050405020304" pitchFamily="18" charset="0"/>
                <a:ea typeface="游明朝" panose="02020400000000000000" pitchFamily="18" charset="-128"/>
                <a:cs typeface="Times New Roman" panose="02020603050405020304" pitchFamily="18" charset="0"/>
              </a:rPr>
            </a:br>
            <a:r>
              <a:rPr lang="en-US" altLang="ja-JP" sz="4400" b="1" kern="100" dirty="0">
                <a:effectLst/>
                <a:ea typeface="游明朝" panose="02020400000000000000" pitchFamily="18" charset="-128"/>
                <a:cs typeface="Times New Roman" panose="02020603050405020304" pitchFamily="18" charset="0"/>
              </a:rPr>
              <a:t>Revival of Study </a:t>
            </a:r>
            <a:br>
              <a:rPr lang="en-US" altLang="ja-JP" sz="4400" b="1" kern="100" dirty="0">
                <a:effectLst/>
                <a:ea typeface="游明朝" panose="02020400000000000000" pitchFamily="18" charset="-128"/>
                <a:cs typeface="Times New Roman" panose="02020603050405020304" pitchFamily="18" charset="0"/>
              </a:rPr>
            </a:br>
            <a:r>
              <a:rPr lang="en-US" altLang="ja-JP" sz="4400" b="1" kern="100" dirty="0">
                <a:effectLst/>
                <a:ea typeface="游明朝" panose="02020400000000000000" pitchFamily="18" charset="-128"/>
                <a:cs typeface="Times New Roman" panose="02020603050405020304" pitchFamily="18" charset="0"/>
              </a:rPr>
              <a:t>on Nomadic Pastoralism</a:t>
            </a:r>
            <a:br>
              <a:rPr lang="ja-JP" altLang="ja-JP" sz="4400" kern="100">
                <a:effectLst/>
                <a:ea typeface="游明朝" panose="02020400000000000000" pitchFamily="18" charset="-128"/>
                <a:cs typeface="Times New Roman" panose="02020603050405020304" pitchFamily="18" charset="0"/>
              </a:rPr>
            </a:br>
            <a:br>
              <a:rPr lang="ja-JP" altLang="ja-JP" sz="1800" kern="100">
                <a:effectLst/>
                <a:ea typeface="游明朝" panose="02020400000000000000" pitchFamily="18" charset="-128"/>
                <a:cs typeface="Times New Roman" panose="02020603050405020304" pitchFamily="18" charset="0"/>
              </a:rPr>
            </a:br>
            <a:endParaRPr kumimoji="1" lang="ja-JP" altLang="en-US"/>
          </a:p>
        </p:txBody>
      </p:sp>
      <p:sp>
        <p:nvSpPr>
          <p:cNvPr id="3" name="字幕 2">
            <a:extLst>
              <a:ext uri="{FF2B5EF4-FFF2-40B4-BE49-F238E27FC236}">
                <a16:creationId xmlns:a16="http://schemas.microsoft.com/office/drawing/2014/main" id="{8020B7ED-D19B-BF3B-60B5-FA4A6D48D591}"/>
              </a:ext>
            </a:extLst>
          </p:cNvPr>
          <p:cNvSpPr>
            <a:spLocks noGrp="1"/>
          </p:cNvSpPr>
          <p:nvPr>
            <p:ph type="subTitle" idx="1"/>
          </p:nvPr>
        </p:nvSpPr>
        <p:spPr/>
        <p:txBody>
          <a:bodyPr/>
          <a:lstStyle/>
          <a:p>
            <a:r>
              <a:rPr lang="en-US" altLang="ja-JP" b="1" kern="100" dirty="0">
                <a:effectLst/>
                <a:latin typeface="+mj-lt"/>
                <a:ea typeface="游明朝" panose="02020400000000000000" pitchFamily="18" charset="-128"/>
                <a:cs typeface="Times New Roman" panose="02020603050405020304" pitchFamily="18" charset="0"/>
              </a:rPr>
              <a:t>Yuki </a:t>
            </a:r>
            <a:r>
              <a:rPr lang="en-US" altLang="ja-JP" b="1" kern="100" dirty="0" err="1">
                <a:effectLst/>
                <a:latin typeface="+mj-lt"/>
                <a:ea typeface="游明朝" panose="02020400000000000000" pitchFamily="18" charset="-128"/>
                <a:cs typeface="Times New Roman" panose="02020603050405020304" pitchFamily="18" charset="0"/>
              </a:rPr>
              <a:t>Konagaya</a:t>
            </a:r>
            <a:endParaRPr lang="en-US" altLang="ja-JP" b="1" kern="100" dirty="0">
              <a:effectLst/>
              <a:latin typeface="+mj-lt"/>
              <a:ea typeface="游明朝" panose="02020400000000000000" pitchFamily="18" charset="-128"/>
              <a:cs typeface="Times New Roman" panose="02020603050405020304" pitchFamily="18" charset="0"/>
            </a:endParaRPr>
          </a:p>
          <a:p>
            <a:r>
              <a:rPr lang="en-US" altLang="ja-JP" b="1" kern="100" dirty="0">
                <a:effectLst/>
                <a:latin typeface="+mj-lt"/>
                <a:ea typeface="游明朝" panose="02020400000000000000" pitchFamily="18" charset="-128"/>
                <a:cs typeface="Times New Roman" panose="02020603050405020304" pitchFamily="18" charset="0"/>
              </a:rPr>
              <a:t> (President, International Mongolian Studies Association, </a:t>
            </a:r>
            <a:endParaRPr lang="ja-JP" altLang="ja-JP" kern="100">
              <a:effectLst/>
              <a:latin typeface="+mj-lt"/>
              <a:ea typeface="游明朝" panose="02020400000000000000" pitchFamily="18" charset="-128"/>
              <a:cs typeface="Times New Roman" panose="02020603050405020304" pitchFamily="18" charset="0"/>
            </a:endParaRPr>
          </a:p>
          <a:p>
            <a:r>
              <a:rPr lang="en-US" altLang="ja-JP" b="1" kern="100" dirty="0">
                <a:effectLst/>
                <a:latin typeface="+mj-lt"/>
                <a:ea typeface="游明朝" panose="02020400000000000000" pitchFamily="18" charset="-128"/>
                <a:cs typeface="Times New Roman" panose="02020603050405020304" pitchFamily="18" charset="0"/>
              </a:rPr>
              <a:t>         Professor Emeritus, National Museum of Ethnology, Japan)</a:t>
            </a:r>
            <a:endParaRPr lang="ja-JP" altLang="ja-JP" kern="100">
              <a:effectLst/>
              <a:latin typeface="+mj-lt"/>
              <a:ea typeface="游明朝" panose="02020400000000000000" pitchFamily="18" charset="-128"/>
              <a:cs typeface="Times New Roman" panose="02020603050405020304" pitchFamily="18" charset="0"/>
            </a:endParaRPr>
          </a:p>
          <a:p>
            <a:endParaRPr kumimoji="1" lang="ja-JP" altLang="en-US"/>
          </a:p>
        </p:txBody>
      </p:sp>
    </p:spTree>
    <p:extLst>
      <p:ext uri="{BB962C8B-B14F-4D97-AF65-F5344CB8AC3E}">
        <p14:creationId xmlns:p14="http://schemas.microsoft.com/office/powerpoint/2010/main" val="1250829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C5FF07-2D3D-6F9F-E282-8ECE666F11E8}"/>
              </a:ext>
            </a:extLst>
          </p:cNvPr>
          <p:cNvSpPr>
            <a:spLocks noGrp="1"/>
          </p:cNvSpPr>
          <p:nvPr>
            <p:ph type="title"/>
          </p:nvPr>
        </p:nvSpPr>
        <p:spPr/>
        <p:txBody>
          <a:bodyPr/>
          <a:lstStyle/>
          <a:p>
            <a:r>
              <a:rPr kumimoji="1" lang="en-US" altLang="ja-JP" b="1" dirty="0" err="1"/>
              <a:t>Nomadology</a:t>
            </a:r>
            <a:r>
              <a:rPr kumimoji="1" lang="en-US" altLang="ja-JP" b="1" dirty="0"/>
              <a:t>  as Philosophical concept</a:t>
            </a:r>
            <a:br>
              <a:rPr kumimoji="1" lang="en-US" altLang="ja-JP" b="1" dirty="0"/>
            </a:br>
            <a:r>
              <a:rPr kumimoji="1" lang="en-US" altLang="ja-JP" b="1" dirty="0"/>
              <a:t>by G. Deleuze and P-F. </a:t>
            </a:r>
            <a:r>
              <a:rPr kumimoji="1" lang="en-US" altLang="ja-JP" b="1" dirty="0" err="1"/>
              <a:t>Guattari</a:t>
            </a:r>
            <a:endParaRPr kumimoji="1" lang="ja-JP" altLang="en-US" b="1"/>
          </a:p>
        </p:txBody>
      </p:sp>
      <p:sp>
        <p:nvSpPr>
          <p:cNvPr id="3" name="コンテンツ プレースホルダー 2">
            <a:extLst>
              <a:ext uri="{FF2B5EF4-FFF2-40B4-BE49-F238E27FC236}">
                <a16:creationId xmlns:a16="http://schemas.microsoft.com/office/drawing/2014/main" id="{11422362-F7FF-E4BD-85E3-9D3C299A918F}"/>
              </a:ext>
            </a:extLst>
          </p:cNvPr>
          <p:cNvSpPr>
            <a:spLocks noGrp="1"/>
          </p:cNvSpPr>
          <p:nvPr>
            <p:ph idx="1"/>
          </p:nvPr>
        </p:nvSpPr>
        <p:spPr/>
        <p:txBody>
          <a:bodyPr>
            <a:normAutofit lnSpcReduction="10000"/>
          </a:bodyPr>
          <a:lstStyle/>
          <a:p>
            <a:pPr marL="0" indent="0">
              <a:buNone/>
            </a:pPr>
            <a:endParaRPr kumimoji="1" lang="en-US" altLang="ja-JP" dirty="0"/>
          </a:p>
          <a:p>
            <a:pPr marL="0" indent="0">
              <a:buNone/>
            </a:pPr>
            <a:r>
              <a:rPr lang="en" altLang="ja-JP" i="1" u="none" strike="noStrike" dirty="0">
                <a:solidFill>
                  <a:srgbClr val="202122"/>
                </a:solidFill>
                <a:effectLst/>
                <a:latin typeface="+mn-ea"/>
              </a:rPr>
              <a:t>Mille </a:t>
            </a:r>
            <a:r>
              <a:rPr lang="en" altLang="ja-JP" i="1" u="none" strike="noStrike" dirty="0" err="1">
                <a:solidFill>
                  <a:srgbClr val="202122"/>
                </a:solidFill>
                <a:effectLst/>
                <a:latin typeface="+mn-ea"/>
              </a:rPr>
              <a:t>Plateaux</a:t>
            </a:r>
            <a:r>
              <a:rPr lang="en" altLang="ja-JP" i="1" u="none" strike="noStrike" dirty="0">
                <a:solidFill>
                  <a:srgbClr val="202122"/>
                </a:solidFill>
                <a:effectLst/>
                <a:latin typeface="+mn-ea"/>
              </a:rPr>
              <a:t>: </a:t>
            </a:r>
            <a:r>
              <a:rPr lang="en" altLang="ja-JP" i="1" u="none" strike="noStrike" dirty="0" err="1">
                <a:solidFill>
                  <a:srgbClr val="202122"/>
                </a:solidFill>
                <a:effectLst/>
                <a:latin typeface="+mn-ea"/>
              </a:rPr>
              <a:t>Capitalisme</a:t>
            </a:r>
            <a:r>
              <a:rPr lang="en" altLang="ja-JP" i="1" u="none" strike="noStrike" dirty="0">
                <a:solidFill>
                  <a:srgbClr val="202122"/>
                </a:solidFill>
                <a:effectLst/>
                <a:latin typeface="+mn-ea"/>
              </a:rPr>
              <a:t> et </a:t>
            </a:r>
            <a:r>
              <a:rPr lang="en" altLang="ja-JP" i="1" u="none" strike="noStrike" dirty="0" err="1">
                <a:solidFill>
                  <a:srgbClr val="202122"/>
                </a:solidFill>
                <a:effectLst/>
                <a:latin typeface="+mn-ea"/>
              </a:rPr>
              <a:t>schizophrenie</a:t>
            </a:r>
            <a:r>
              <a:rPr lang="en" altLang="ja-JP" i="1" u="none" strike="noStrike" dirty="0">
                <a:solidFill>
                  <a:srgbClr val="202122"/>
                </a:solidFill>
                <a:effectLst/>
                <a:latin typeface="+mn-ea"/>
              </a:rPr>
              <a:t> 2</a:t>
            </a:r>
            <a:r>
              <a:rPr lang="en" altLang="ja-JP" i="0" u="none" strike="noStrike" dirty="0">
                <a:solidFill>
                  <a:srgbClr val="202122"/>
                </a:solidFill>
                <a:effectLst/>
                <a:highlight>
                  <a:srgbClr val="FFFFFF"/>
                </a:highlight>
                <a:latin typeface="+mn-ea"/>
              </a:rPr>
              <a:t> (1980)</a:t>
            </a:r>
          </a:p>
          <a:p>
            <a:pPr marL="0" indent="0">
              <a:buNone/>
            </a:pPr>
            <a:endParaRPr lang="en" altLang="ja-JP" dirty="0">
              <a:solidFill>
                <a:srgbClr val="202122"/>
              </a:solidFill>
              <a:highlight>
                <a:srgbClr val="FFFFFF"/>
              </a:highlight>
              <a:latin typeface="+mn-ea"/>
            </a:endParaRPr>
          </a:p>
          <a:p>
            <a:pPr marL="0" indent="0">
              <a:buNone/>
            </a:pPr>
            <a:r>
              <a:rPr lang="en" altLang="ja-JP" dirty="0" err="1">
                <a:solidFill>
                  <a:srgbClr val="202122"/>
                </a:solidFill>
                <a:highlight>
                  <a:srgbClr val="FFFFFF"/>
                </a:highlight>
                <a:latin typeface="+mn-ea"/>
              </a:rPr>
              <a:t>N</a:t>
            </a:r>
            <a:r>
              <a:rPr lang="en" altLang="ja-JP" i="0" u="none" strike="noStrike" dirty="0" err="1">
                <a:solidFill>
                  <a:srgbClr val="202122"/>
                </a:solidFill>
                <a:effectLst/>
                <a:highlight>
                  <a:srgbClr val="FFFFFF"/>
                </a:highlight>
                <a:latin typeface="+mn-ea"/>
              </a:rPr>
              <a:t>omadology</a:t>
            </a:r>
            <a:r>
              <a:rPr lang="en" altLang="ja-JP" i="0" u="none" strike="noStrike" dirty="0">
                <a:solidFill>
                  <a:srgbClr val="202122"/>
                </a:solidFill>
                <a:effectLst/>
                <a:highlight>
                  <a:srgbClr val="FFFFFF"/>
                </a:highlight>
                <a:latin typeface="+mn-ea"/>
              </a:rPr>
              <a:t> is a philosophical new concept that celebrates creativity through openness, breaking away from the constraints of institutions and territories, and that recommends a way of life that is thoroughly with multi-</a:t>
            </a:r>
            <a:r>
              <a:rPr lang="en" altLang="ja-JP" dirty="0">
                <a:solidFill>
                  <a:srgbClr val="202122"/>
                </a:solidFill>
                <a:highlight>
                  <a:srgbClr val="FFFFFF"/>
                </a:highlight>
                <a:latin typeface="+mn-ea"/>
              </a:rPr>
              <a:t>meaning and multi-identity</a:t>
            </a:r>
            <a:r>
              <a:rPr lang="en" altLang="ja-JP" i="0" u="none" strike="noStrike" dirty="0">
                <a:solidFill>
                  <a:srgbClr val="202122"/>
                </a:solidFill>
                <a:effectLst/>
                <a:highlight>
                  <a:srgbClr val="FFFFFF"/>
                </a:highlight>
                <a:latin typeface="+mn-ea"/>
              </a:rPr>
              <a:t>.</a:t>
            </a:r>
          </a:p>
          <a:p>
            <a:pPr marL="0" indent="0">
              <a:buNone/>
            </a:pPr>
            <a:endParaRPr lang="en" altLang="ja-JP" dirty="0">
              <a:solidFill>
                <a:srgbClr val="202122"/>
              </a:solidFill>
              <a:highlight>
                <a:srgbClr val="FFFFFF"/>
              </a:highlight>
              <a:latin typeface="+mn-ea"/>
            </a:endParaRPr>
          </a:p>
          <a:p>
            <a:pPr marL="0" indent="0">
              <a:buNone/>
            </a:pPr>
            <a:r>
              <a:rPr lang="ja-JP" altLang="en-US" i="0" u="none" strike="noStrike">
                <a:solidFill>
                  <a:srgbClr val="202122"/>
                </a:solidFill>
                <a:effectLst/>
                <a:highlight>
                  <a:srgbClr val="FFFFFF"/>
                </a:highlight>
                <a:latin typeface="+mn-ea"/>
              </a:rPr>
              <a:t>→ </a:t>
            </a:r>
            <a:r>
              <a:rPr lang="en-US" altLang="ja-JP" i="0" u="none" strike="noStrike" dirty="0">
                <a:solidFill>
                  <a:srgbClr val="202122"/>
                </a:solidFill>
                <a:effectLst/>
                <a:highlight>
                  <a:srgbClr val="FFFFFF"/>
                </a:highlight>
                <a:latin typeface="+mn-ea"/>
              </a:rPr>
              <a:t>based on the prejudice</a:t>
            </a:r>
            <a:r>
              <a:rPr lang="en-US" altLang="ja-JP" dirty="0">
                <a:solidFill>
                  <a:srgbClr val="202122"/>
                </a:solidFill>
                <a:highlight>
                  <a:srgbClr val="FFFFFF"/>
                </a:highlight>
                <a:latin typeface="+mn-ea"/>
              </a:rPr>
              <a:t> that nomads are out of order</a:t>
            </a:r>
            <a:endParaRPr lang="en" altLang="ja-JP" i="0" u="none" strike="noStrike" dirty="0">
              <a:solidFill>
                <a:srgbClr val="202122"/>
              </a:solidFill>
              <a:effectLst/>
              <a:highlight>
                <a:srgbClr val="FFFFFF"/>
              </a:highlight>
              <a:latin typeface="+mn-ea"/>
            </a:endParaRPr>
          </a:p>
          <a:p>
            <a:pPr marL="0" indent="0">
              <a:buNone/>
            </a:pPr>
            <a:endParaRPr kumimoji="1" lang="ja-JP" altLang="en-US">
              <a:latin typeface="+mn-ea"/>
            </a:endParaRPr>
          </a:p>
        </p:txBody>
      </p:sp>
    </p:spTree>
    <p:extLst>
      <p:ext uri="{BB962C8B-B14F-4D97-AF65-F5344CB8AC3E}">
        <p14:creationId xmlns:p14="http://schemas.microsoft.com/office/powerpoint/2010/main" val="2969706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974DE3-899F-21CC-E484-41D943EDDF0B}"/>
              </a:ext>
            </a:extLst>
          </p:cNvPr>
          <p:cNvSpPr>
            <a:spLocks noGrp="1"/>
          </p:cNvSpPr>
          <p:nvPr>
            <p:ph type="title"/>
          </p:nvPr>
        </p:nvSpPr>
        <p:spPr/>
        <p:txBody>
          <a:bodyPr/>
          <a:lstStyle/>
          <a:p>
            <a:r>
              <a:rPr kumimoji="1" lang="en-US" altLang="ja-JP" b="1" dirty="0"/>
              <a:t>Trans-Altai area</a:t>
            </a:r>
            <a:endParaRPr kumimoji="1" lang="ja-JP" altLang="en-US" b="1"/>
          </a:p>
        </p:txBody>
      </p:sp>
      <p:sp>
        <p:nvSpPr>
          <p:cNvPr id="3" name="コンテンツ プレースホルダー 2">
            <a:extLst>
              <a:ext uri="{FF2B5EF4-FFF2-40B4-BE49-F238E27FC236}">
                <a16:creationId xmlns:a16="http://schemas.microsoft.com/office/drawing/2014/main" id="{17254DBC-991D-ECD7-9CA0-150993F4BF07}"/>
              </a:ext>
            </a:extLst>
          </p:cNvPr>
          <p:cNvSpPr>
            <a:spLocks noGrp="1"/>
          </p:cNvSpPr>
          <p:nvPr>
            <p:ph idx="1"/>
          </p:nvPr>
        </p:nvSpPr>
        <p:spPr/>
        <p:txBody>
          <a:bodyPr>
            <a:normAutofit/>
          </a:bodyPr>
          <a:lstStyle/>
          <a:p>
            <a:pPr marL="0" indent="0">
              <a:buNone/>
            </a:pPr>
            <a:r>
              <a:rPr lang="en-US" altLang="ja-JP" kern="100" dirty="0">
                <a:latin typeface="+mn-ea"/>
                <a:cs typeface="Times New Roman" panose="02020603050405020304" pitchFamily="18" charset="0"/>
              </a:rPr>
              <a:t>N</a:t>
            </a:r>
            <a:r>
              <a:rPr lang="en-US" altLang="ja-JP" kern="100" dirty="0">
                <a:effectLst/>
                <a:latin typeface="+mn-ea"/>
                <a:cs typeface="Times New Roman" panose="02020603050405020304" pitchFamily="18" charset="0"/>
              </a:rPr>
              <a:t>omads have a historically important role.</a:t>
            </a:r>
          </a:p>
          <a:p>
            <a:pPr marL="0" indent="0">
              <a:buNone/>
            </a:pPr>
            <a:r>
              <a:rPr lang="en-US" altLang="ja-JP" kern="100" dirty="0">
                <a:latin typeface="+mn-ea"/>
                <a:cs typeface="Times New Roman" panose="02020603050405020304" pitchFamily="18" charset="0"/>
              </a:rPr>
              <a:t>Nomads have been making </a:t>
            </a:r>
            <a:r>
              <a:rPr lang="en-US" altLang="ja-JP" kern="100" dirty="0">
                <a:effectLst/>
                <a:latin typeface="+mn-ea"/>
                <a:cs typeface="Times New Roman" panose="02020603050405020304" pitchFamily="18" charset="0"/>
              </a:rPr>
              <a:t>orders.</a:t>
            </a:r>
          </a:p>
          <a:p>
            <a:pPr marL="0" indent="0">
              <a:buNone/>
            </a:pPr>
            <a:r>
              <a:rPr lang="en-US" altLang="ja-JP" kern="100" dirty="0">
                <a:latin typeface="+mn-ea"/>
                <a:cs typeface="Times New Roman" panose="02020603050405020304" pitchFamily="18" charset="0"/>
              </a:rPr>
              <a:t>Nomads are contributors of Civilization.</a:t>
            </a:r>
          </a:p>
          <a:p>
            <a:pPr marL="0" indent="0">
              <a:buNone/>
            </a:pPr>
            <a:endParaRPr lang="en-US" altLang="ja-JP" kern="100" dirty="0">
              <a:effectLst/>
              <a:latin typeface="+mn-ea"/>
              <a:cs typeface="Times New Roman" panose="02020603050405020304" pitchFamily="18" charset="0"/>
            </a:endParaRPr>
          </a:p>
          <a:p>
            <a:pPr marL="0" indent="0">
              <a:buNone/>
            </a:pPr>
            <a:r>
              <a:rPr lang="ja-JP" altLang="en-US" kern="100">
                <a:latin typeface="+mn-ea"/>
                <a:cs typeface="Times New Roman" panose="02020603050405020304" pitchFamily="18" charset="0"/>
              </a:rPr>
              <a:t>→</a:t>
            </a:r>
            <a:r>
              <a:rPr lang="en-US" altLang="ja-JP" kern="100" dirty="0">
                <a:latin typeface="+mn-ea"/>
                <a:cs typeface="Times New Roman" panose="02020603050405020304" pitchFamily="18" charset="0"/>
              </a:rPr>
              <a:t> It is </a:t>
            </a:r>
            <a:r>
              <a:rPr lang="en-US" altLang="ja-JP" kern="100" dirty="0">
                <a:effectLst/>
                <a:latin typeface="+mn-ea"/>
                <a:cs typeface="Times New Roman" panose="02020603050405020304" pitchFamily="18" charset="0"/>
              </a:rPr>
              <a:t>necessary to reconstruct the concept of nomadism</a:t>
            </a:r>
          </a:p>
          <a:p>
            <a:pPr marL="0" indent="0">
              <a:buNone/>
            </a:pPr>
            <a:r>
              <a:rPr lang="en-US" altLang="ja-JP" kern="100" dirty="0">
                <a:effectLst/>
                <a:latin typeface="+mn-ea"/>
                <a:cs typeface="Times New Roman" panose="02020603050405020304" pitchFamily="18" charset="0"/>
              </a:rPr>
              <a:t> in line with the reality of nomadism.</a:t>
            </a:r>
          </a:p>
          <a:p>
            <a:pPr marL="0" indent="0">
              <a:buNone/>
            </a:pPr>
            <a:r>
              <a:rPr lang="en-US" altLang="ja-JP" kern="100" dirty="0">
                <a:effectLst/>
                <a:latin typeface="+mn-ea"/>
                <a:cs typeface="Times New Roman" panose="02020603050405020304" pitchFamily="18" charset="0"/>
              </a:rPr>
              <a:t> </a:t>
            </a:r>
            <a:endParaRPr kumimoji="1" lang="ja-JP" altLang="en-US"/>
          </a:p>
        </p:txBody>
      </p:sp>
    </p:spTree>
    <p:extLst>
      <p:ext uri="{BB962C8B-B14F-4D97-AF65-F5344CB8AC3E}">
        <p14:creationId xmlns:p14="http://schemas.microsoft.com/office/powerpoint/2010/main" val="2140165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EF700C-DE71-BBE1-B083-F7A0F9FEE767}"/>
              </a:ext>
            </a:extLst>
          </p:cNvPr>
          <p:cNvSpPr>
            <a:spLocks noGrp="1"/>
          </p:cNvSpPr>
          <p:nvPr>
            <p:ph type="title"/>
          </p:nvPr>
        </p:nvSpPr>
        <p:spPr/>
        <p:txBody>
          <a:bodyPr/>
          <a:lstStyle/>
          <a:p>
            <a:r>
              <a:rPr lang="en-US" altLang="ja-JP" sz="4400" b="1" kern="100" dirty="0">
                <a:effectLst/>
                <a:ea typeface="游明朝" panose="02020400000000000000" pitchFamily="18" charset="-128"/>
                <a:cs typeface="Times New Roman" panose="02020603050405020304" pitchFamily="18" charset="0"/>
              </a:rPr>
              <a:t>Three focal points can be recognized in pastoral research to date</a:t>
            </a:r>
            <a:endParaRPr kumimoji="1" lang="ja-JP" altLang="en-US" b="1"/>
          </a:p>
        </p:txBody>
      </p:sp>
      <p:sp>
        <p:nvSpPr>
          <p:cNvPr id="3" name="コンテンツ プレースホルダー 2">
            <a:extLst>
              <a:ext uri="{FF2B5EF4-FFF2-40B4-BE49-F238E27FC236}">
                <a16:creationId xmlns:a16="http://schemas.microsoft.com/office/drawing/2014/main" id="{2386617C-6502-87CB-F21B-E579F7A05AD0}"/>
              </a:ext>
            </a:extLst>
          </p:cNvPr>
          <p:cNvSpPr>
            <a:spLocks noGrp="1"/>
          </p:cNvSpPr>
          <p:nvPr>
            <p:ph idx="1"/>
          </p:nvPr>
        </p:nvSpPr>
        <p:spPr/>
        <p:txBody>
          <a:bodyPr/>
          <a:lstStyle/>
          <a:p>
            <a:pPr marL="0" indent="0">
              <a:buNone/>
            </a:pPr>
            <a:r>
              <a:rPr lang="en-US" altLang="ja-JP" kern="100" dirty="0">
                <a:latin typeface="+mn-ea"/>
                <a:cs typeface="Times New Roman" panose="02020603050405020304" pitchFamily="18" charset="0"/>
              </a:rPr>
              <a:t>1) A</a:t>
            </a:r>
            <a:r>
              <a:rPr lang="en-US" altLang="ja-JP" kern="100" dirty="0">
                <a:effectLst/>
                <a:latin typeface="+mn-ea"/>
                <a:cs typeface="Times New Roman" panose="02020603050405020304" pitchFamily="18" charset="0"/>
              </a:rPr>
              <a:t>mong livestock species, sheep and goats have been the focus of attention.</a:t>
            </a:r>
          </a:p>
          <a:p>
            <a:pPr marL="0" indent="0">
              <a:buNone/>
            </a:pPr>
            <a:endParaRPr lang="en-US" altLang="ja-JP" kern="100" dirty="0">
              <a:effectLst/>
              <a:latin typeface="+mn-ea"/>
              <a:cs typeface="Times New Roman" panose="02020603050405020304" pitchFamily="18" charset="0"/>
            </a:endParaRPr>
          </a:p>
          <a:p>
            <a:pPr marL="0" indent="0">
              <a:buNone/>
            </a:pPr>
            <a:r>
              <a:rPr lang="en-US" altLang="ja-JP" kern="100" dirty="0">
                <a:effectLst/>
                <a:latin typeface="+mn-ea"/>
                <a:cs typeface="Times New Roman" panose="02020603050405020304" pitchFamily="18" charset="0"/>
              </a:rPr>
              <a:t>2) </a:t>
            </a:r>
            <a:r>
              <a:rPr lang="en-US" altLang="ja-JP" kern="100" dirty="0">
                <a:latin typeface="+mn-ea"/>
                <a:cs typeface="Times New Roman" panose="02020603050405020304" pitchFamily="18" charset="0"/>
              </a:rPr>
              <a:t>T</a:t>
            </a:r>
            <a:r>
              <a:rPr lang="en-US" altLang="ja-JP" kern="100" dirty="0">
                <a:effectLst/>
                <a:latin typeface="+mn-ea"/>
                <a:cs typeface="Times New Roman" panose="02020603050405020304" pitchFamily="18" charset="0"/>
              </a:rPr>
              <a:t>hose herds are almost exclusively female animal. </a:t>
            </a:r>
          </a:p>
          <a:p>
            <a:pPr marL="0" indent="0">
              <a:buNone/>
            </a:pPr>
            <a:endParaRPr lang="en-US" altLang="ja-JP" kern="100" dirty="0">
              <a:effectLst/>
              <a:latin typeface="+mn-ea"/>
              <a:cs typeface="Times New Roman" panose="02020603050405020304" pitchFamily="18" charset="0"/>
            </a:endParaRPr>
          </a:p>
          <a:p>
            <a:pPr marL="0" indent="0">
              <a:buNone/>
            </a:pPr>
            <a:r>
              <a:rPr lang="en-US" altLang="ja-JP" kern="100" dirty="0">
                <a:effectLst/>
                <a:latin typeface="+mn-ea"/>
                <a:cs typeface="Times New Roman" panose="02020603050405020304" pitchFamily="18" charset="0"/>
              </a:rPr>
              <a:t>3) Th</a:t>
            </a:r>
            <a:r>
              <a:rPr lang="en-US" altLang="ja-JP" kern="100" dirty="0">
                <a:latin typeface="+mn-ea"/>
                <a:cs typeface="Times New Roman" panose="02020603050405020304" pitchFamily="18" charset="0"/>
              </a:rPr>
              <a:t>ose herds </a:t>
            </a:r>
            <a:r>
              <a:rPr lang="en-US" altLang="ja-JP" kern="100" dirty="0">
                <a:effectLst/>
                <a:latin typeface="+mn-ea"/>
                <a:cs typeface="Times New Roman" panose="02020603050405020304" pitchFamily="18" charset="0"/>
              </a:rPr>
              <a:t>people graze every day during the day time. </a:t>
            </a:r>
          </a:p>
          <a:p>
            <a:pPr marL="0" indent="0">
              <a:buNone/>
            </a:pPr>
            <a:r>
              <a:rPr lang="en-US" altLang="ja-JP" kern="100" dirty="0">
                <a:latin typeface="+mn-ea"/>
                <a:cs typeface="Times New Roman" panose="02020603050405020304" pitchFamily="18" charset="0"/>
              </a:rPr>
              <a:t>     </a:t>
            </a:r>
            <a:r>
              <a:rPr lang="en-US" altLang="ja-JP" kern="100" dirty="0">
                <a:effectLst/>
                <a:latin typeface="+mn-ea"/>
                <a:cs typeface="Times New Roman" panose="02020603050405020304" pitchFamily="18" charset="0"/>
              </a:rPr>
              <a:t>We can call it “day-grazing”.</a:t>
            </a:r>
            <a:endParaRPr lang="ja-JP" altLang="ja-JP" kern="100">
              <a:effectLst/>
              <a:latin typeface="+mn-ea"/>
              <a:cs typeface="Times New Roman" panose="02020603050405020304" pitchFamily="18" charset="0"/>
            </a:endParaRPr>
          </a:p>
          <a:p>
            <a:pPr marL="0" indent="0">
              <a:buNone/>
            </a:pPr>
            <a:endParaRPr kumimoji="1" lang="ja-JP" altLang="en-US"/>
          </a:p>
        </p:txBody>
      </p:sp>
    </p:spTree>
    <p:extLst>
      <p:ext uri="{BB962C8B-B14F-4D97-AF65-F5344CB8AC3E}">
        <p14:creationId xmlns:p14="http://schemas.microsoft.com/office/powerpoint/2010/main" val="1301440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図 4">
            <a:extLst>
              <a:ext uri="{FF2B5EF4-FFF2-40B4-BE49-F238E27FC236}">
                <a16:creationId xmlns:a16="http://schemas.microsoft.com/office/drawing/2014/main" id="{280C90B9-2216-8A8F-DA0A-3D6AF1DEF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625" y="153988"/>
            <a:ext cx="7270750" cy="655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p:txBody>
          <a:bodyPr/>
          <a:lstStyle/>
          <a:p>
            <a:pPr eaLnBrk="1" hangingPunct="1"/>
            <a:r>
              <a:rPr lang="en-US" altLang="ja-JP" b="1" dirty="0">
                <a:latin typeface="+mj-ea"/>
              </a:rPr>
              <a:t>The statistics by </a:t>
            </a:r>
            <a:r>
              <a:rPr lang="en-US" altLang="ja-JP" b="1" dirty="0" err="1">
                <a:latin typeface="+mj-ea"/>
              </a:rPr>
              <a:t>Misky</a:t>
            </a:r>
            <a:r>
              <a:rPr lang="en-US" altLang="ja-JP" b="1" dirty="0">
                <a:latin typeface="+mj-ea"/>
              </a:rPr>
              <a:t> 1920</a:t>
            </a:r>
            <a:endParaRPr lang="ja-JP" altLang="en-US" b="1">
              <a:latin typeface="+mj-ea"/>
            </a:endParaRPr>
          </a:p>
        </p:txBody>
      </p:sp>
      <p:graphicFrame>
        <p:nvGraphicFramePr>
          <p:cNvPr id="22532" name="Group 4"/>
          <p:cNvGraphicFramePr>
            <a:graphicFrameLocks noGrp="1"/>
          </p:cNvGraphicFramePr>
          <p:nvPr>
            <p:ph idx="4294967295"/>
            <p:extLst>
              <p:ext uri="{D42A27DB-BD31-4B8C-83A1-F6EECF244321}">
                <p14:modId xmlns:p14="http://schemas.microsoft.com/office/powerpoint/2010/main" val="2824235381"/>
              </p:ext>
            </p:extLst>
          </p:nvPr>
        </p:nvGraphicFramePr>
        <p:xfrm>
          <a:off x="1155033" y="1600200"/>
          <a:ext cx="9276346" cy="4567556"/>
        </p:xfrm>
        <a:graphic>
          <a:graphicData uri="http://schemas.openxmlformats.org/drawingml/2006/table">
            <a:tbl>
              <a:tblPr/>
              <a:tblGrid>
                <a:gridCol w="1716053">
                  <a:extLst>
                    <a:ext uri="{9D8B030D-6E8A-4147-A177-3AD203B41FA5}">
                      <a16:colId xmlns:a16="http://schemas.microsoft.com/office/drawing/2014/main" val="20000"/>
                    </a:ext>
                  </a:extLst>
                </a:gridCol>
                <a:gridCol w="1623002">
                  <a:extLst>
                    <a:ext uri="{9D8B030D-6E8A-4147-A177-3AD203B41FA5}">
                      <a16:colId xmlns:a16="http://schemas.microsoft.com/office/drawing/2014/main" val="20001"/>
                    </a:ext>
                  </a:extLst>
                </a:gridCol>
                <a:gridCol w="1623003">
                  <a:extLst>
                    <a:ext uri="{9D8B030D-6E8A-4147-A177-3AD203B41FA5}">
                      <a16:colId xmlns:a16="http://schemas.microsoft.com/office/drawing/2014/main" val="20002"/>
                    </a:ext>
                  </a:extLst>
                </a:gridCol>
                <a:gridCol w="1785840">
                  <a:extLst>
                    <a:ext uri="{9D8B030D-6E8A-4147-A177-3AD203B41FA5}">
                      <a16:colId xmlns:a16="http://schemas.microsoft.com/office/drawing/2014/main" val="20003"/>
                    </a:ext>
                  </a:extLst>
                </a:gridCol>
                <a:gridCol w="2528448">
                  <a:extLst>
                    <a:ext uri="{9D8B030D-6E8A-4147-A177-3AD203B41FA5}">
                      <a16:colId xmlns:a16="http://schemas.microsoft.com/office/drawing/2014/main" val="20004"/>
                    </a:ext>
                  </a:extLst>
                </a:gridCol>
              </a:tblGrid>
              <a:tr h="903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a:ln>
                          <a:noFill/>
                        </a:ln>
                        <a:solidFill>
                          <a:schemeClr val="tx1"/>
                        </a:solidFill>
                        <a:effectLst/>
                        <a:latin typeface="+mj-ea"/>
                        <a:ea typeface="+mj-ea"/>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chemeClr val="tx1"/>
                          </a:solidFill>
                          <a:effectLst/>
                          <a:latin typeface="+mj-ea"/>
                          <a:ea typeface="+mj-ea"/>
                        </a:rPr>
                        <a:t>Adult female</a:t>
                      </a:r>
                      <a:endParaRPr kumimoji="1" lang="ja-JP" altLang="en-US" sz="2800" b="0" i="0" u="none" strike="noStrike" cap="none" normalizeH="0" baseline="0">
                        <a:ln>
                          <a:noFill/>
                        </a:ln>
                        <a:solidFill>
                          <a:schemeClr val="tx1"/>
                        </a:solidFill>
                        <a:effectLst/>
                        <a:latin typeface="+mj-ea"/>
                        <a:ea typeface="+mj-ea"/>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chemeClr val="tx1"/>
                          </a:solidFill>
                          <a:effectLst/>
                          <a:latin typeface="+mj-ea"/>
                          <a:ea typeface="+mj-ea"/>
                        </a:rPr>
                        <a:t>Children</a:t>
                      </a:r>
                      <a:endParaRPr kumimoji="1" lang="ja-JP" altLang="en-US" sz="2800" b="0" i="0" u="none" strike="noStrike" cap="none" normalizeH="0" baseline="0">
                        <a:ln>
                          <a:noFill/>
                        </a:ln>
                        <a:solidFill>
                          <a:schemeClr val="tx1"/>
                        </a:solidFill>
                        <a:effectLst/>
                        <a:latin typeface="+mj-ea"/>
                        <a:ea typeface="+mj-ea"/>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chemeClr val="tx1"/>
                          </a:solidFill>
                          <a:effectLst/>
                          <a:latin typeface="+mj-ea"/>
                          <a:ea typeface="+mj-ea"/>
                        </a:rPr>
                        <a:t>Adult male</a:t>
                      </a:r>
                      <a:endParaRPr kumimoji="1" lang="ja-JP" altLang="en-US" sz="2800" b="0" i="0" u="none" strike="noStrike" cap="none" normalizeH="0" baseline="0">
                        <a:ln>
                          <a:noFill/>
                        </a:ln>
                        <a:solidFill>
                          <a:schemeClr val="tx1"/>
                        </a:solidFill>
                        <a:effectLst/>
                        <a:latin typeface="+mj-ea"/>
                        <a:ea typeface="+mj-ea"/>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chemeClr val="tx1"/>
                          </a:solidFill>
                          <a:effectLst/>
                          <a:latin typeface="+mj-ea"/>
                          <a:ea typeface="+mj-ea"/>
                        </a:rPr>
                        <a:t>Female : Male</a:t>
                      </a:r>
                      <a:endParaRPr kumimoji="1" lang="ja-JP" altLang="en-US" sz="2800" b="0" i="0" u="none" strike="noStrike" cap="none" normalizeH="0" baseline="0">
                        <a:ln>
                          <a:noFill/>
                        </a:ln>
                        <a:solidFill>
                          <a:schemeClr val="tx1"/>
                        </a:solidFill>
                        <a:effectLst/>
                        <a:latin typeface="+mj-ea"/>
                        <a:ea typeface="+mj-ea"/>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8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chemeClr val="tx1"/>
                          </a:solidFill>
                          <a:effectLst/>
                          <a:latin typeface="+mj-ea"/>
                          <a:ea typeface="+mj-ea"/>
                        </a:rPr>
                        <a:t>horse</a:t>
                      </a:r>
                      <a:endParaRPr kumimoji="1" lang="ja-JP" altLang="en-US" sz="2800" b="0" i="0" u="none" strike="noStrike" cap="none" normalizeH="0" baseline="0">
                        <a:ln>
                          <a:noFill/>
                        </a:ln>
                        <a:solidFill>
                          <a:schemeClr val="tx1"/>
                        </a:solidFill>
                        <a:effectLst/>
                        <a:latin typeface="+mj-ea"/>
                        <a:ea typeface="+mj-ea"/>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mj-ea"/>
                          <a:ea typeface="+mj-ea"/>
                        </a:rPr>
                        <a:t>４０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mj-ea"/>
                          <a:ea typeface="+mj-ea"/>
                        </a:rPr>
                        <a:t>３５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mj-ea"/>
                          <a:ea typeface="+mj-ea"/>
                        </a:rPr>
                        <a:t>２５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mj-ea"/>
                          <a:ea typeface="+mj-ea"/>
                        </a:rPr>
                        <a:t>５８：４２</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4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chemeClr val="tx1"/>
                          </a:solidFill>
                          <a:effectLst/>
                          <a:latin typeface="+mj-ea"/>
                          <a:ea typeface="+mj-ea"/>
                        </a:rPr>
                        <a:t>camel</a:t>
                      </a:r>
                      <a:endParaRPr kumimoji="1" lang="ja-JP" altLang="en-US" sz="2800" b="0" i="0" u="none" strike="noStrike" cap="none" normalizeH="0" baseline="0">
                        <a:ln>
                          <a:noFill/>
                        </a:ln>
                        <a:solidFill>
                          <a:schemeClr val="tx1"/>
                        </a:solidFill>
                        <a:effectLst/>
                        <a:latin typeface="+mj-ea"/>
                        <a:ea typeface="+mj-ea"/>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mj-ea"/>
                          <a:ea typeface="+mj-ea"/>
                        </a:rPr>
                        <a:t>３０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mj-ea"/>
                          <a:ea typeface="+mj-ea"/>
                        </a:rPr>
                        <a:t>４９</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mj-ea"/>
                          <a:ea typeface="+mj-ea"/>
                        </a:rPr>
                        <a:t>２１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mj-ea"/>
                          <a:ea typeface="+mj-ea"/>
                        </a:rPr>
                        <a:t>５５：４５</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6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chemeClr val="tx1"/>
                          </a:solidFill>
                          <a:effectLst/>
                          <a:latin typeface="+mj-ea"/>
                          <a:ea typeface="+mj-ea"/>
                        </a:rPr>
                        <a:t>cattle</a:t>
                      </a:r>
                      <a:endParaRPr kumimoji="1" lang="ja-JP" altLang="en-US" sz="2800" b="0" i="0" u="none" strike="noStrike" cap="none" normalizeH="0" baseline="0">
                        <a:ln>
                          <a:noFill/>
                        </a:ln>
                        <a:solidFill>
                          <a:schemeClr val="tx1"/>
                        </a:solidFill>
                        <a:effectLst/>
                        <a:latin typeface="+mj-ea"/>
                        <a:ea typeface="+mj-ea"/>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mj-ea"/>
                          <a:ea typeface="+mj-ea"/>
                        </a:rPr>
                        <a:t>４５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mj-ea"/>
                          <a:ea typeface="+mj-ea"/>
                        </a:rPr>
                        <a:t>４０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mj-ea"/>
                          <a:ea typeface="+mj-ea"/>
                        </a:rPr>
                        <a:t>１５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mj-ea"/>
                          <a:ea typeface="+mj-ea"/>
                        </a:rPr>
                        <a:t>６５：３５</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chemeClr val="tx1"/>
                          </a:solidFill>
                          <a:effectLst/>
                          <a:latin typeface="+mj-ea"/>
                          <a:ea typeface="+mj-ea"/>
                        </a:rPr>
                        <a:t>sheep</a:t>
                      </a:r>
                      <a:endParaRPr kumimoji="1" lang="ja-JP" altLang="en-US" sz="2800" b="0" i="0" u="none" strike="noStrike" cap="none" normalizeH="0" baseline="0">
                        <a:ln>
                          <a:noFill/>
                        </a:ln>
                        <a:solidFill>
                          <a:schemeClr val="tx1"/>
                        </a:solidFill>
                        <a:effectLst/>
                        <a:latin typeface="+mj-ea"/>
                        <a:ea typeface="+mj-ea"/>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mj-ea"/>
                          <a:ea typeface="+mj-ea"/>
                        </a:rPr>
                        <a:t>４０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mj-ea"/>
                          <a:ea typeface="+mj-ea"/>
                        </a:rPr>
                        <a:t>４８</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mj-ea"/>
                          <a:ea typeface="+mj-ea"/>
                        </a:rPr>
                        <a:t>１２</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a:ln>
                            <a:noFill/>
                          </a:ln>
                          <a:solidFill>
                            <a:schemeClr val="tx1"/>
                          </a:solidFill>
                          <a:effectLst/>
                          <a:latin typeface="+mj-ea"/>
                          <a:ea typeface="+mj-ea"/>
                        </a:rPr>
                        <a:t>６４：３６</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90491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4C0AD8-61E4-1E4E-9720-FA28E2A9CCE5}"/>
              </a:ext>
            </a:extLst>
          </p:cNvPr>
          <p:cNvSpPr>
            <a:spLocks noGrp="1"/>
          </p:cNvSpPr>
          <p:nvPr>
            <p:ph type="title"/>
          </p:nvPr>
        </p:nvSpPr>
        <p:spPr/>
        <p:txBody>
          <a:bodyPr/>
          <a:lstStyle/>
          <a:p>
            <a:r>
              <a:rPr lang="en-US" altLang="ja-JP" b="1" dirty="0"/>
              <a:t>The percentage of adult female</a:t>
            </a:r>
            <a:br>
              <a:rPr lang="en-US" altLang="ja-JP" b="1" dirty="0"/>
            </a:br>
            <a:r>
              <a:rPr lang="en-US" altLang="ja-JP" b="1" dirty="0"/>
              <a:t>as Indicator of market economy</a:t>
            </a:r>
            <a:endParaRPr lang="ja-JP" altLang="en-US" b="1"/>
          </a:p>
        </p:txBody>
      </p:sp>
      <p:sp>
        <p:nvSpPr>
          <p:cNvPr id="3" name="コンテンツ プレースホルダー 2">
            <a:extLst>
              <a:ext uri="{FF2B5EF4-FFF2-40B4-BE49-F238E27FC236}">
                <a16:creationId xmlns:a16="http://schemas.microsoft.com/office/drawing/2014/main" id="{AFDC5F31-F709-0C4D-AF18-C0B3A98D7B6C}"/>
              </a:ext>
            </a:extLst>
          </p:cNvPr>
          <p:cNvSpPr>
            <a:spLocks noGrp="1"/>
          </p:cNvSpPr>
          <p:nvPr>
            <p:ph idx="1"/>
          </p:nvPr>
        </p:nvSpPr>
        <p:spPr/>
        <p:txBody>
          <a:bodyPr>
            <a:normAutofit/>
          </a:bodyPr>
          <a:lstStyle/>
          <a:p>
            <a:pPr marL="0" indent="0">
              <a:buNone/>
            </a:pPr>
            <a:endParaRPr lang="en-US" altLang="ja-JP" dirty="0"/>
          </a:p>
          <a:p>
            <a:pPr marL="0" indent="0">
              <a:buNone/>
            </a:pPr>
            <a:r>
              <a:rPr lang="en-US" altLang="ja-JP" dirty="0"/>
              <a:t>Dark: many females: less castrated males: much more commercialized </a:t>
            </a:r>
          </a:p>
          <a:p>
            <a:pPr marL="0" indent="0">
              <a:buNone/>
            </a:pPr>
            <a:endParaRPr lang="en-US" altLang="ja-JP" dirty="0"/>
          </a:p>
          <a:p>
            <a:pPr marL="0" indent="0">
              <a:buNone/>
            </a:pPr>
            <a:r>
              <a:rPr lang="en-US" altLang="ja-JP" dirty="0"/>
              <a:t>White: less females: many castrated males alive: less commercialized </a:t>
            </a:r>
          </a:p>
        </p:txBody>
      </p:sp>
    </p:spTree>
    <p:extLst>
      <p:ext uri="{BB962C8B-B14F-4D97-AF65-F5344CB8AC3E}">
        <p14:creationId xmlns:p14="http://schemas.microsoft.com/office/powerpoint/2010/main" val="3155861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B95F918-4D4B-B74E-9B70-4713C88842E0}"/>
              </a:ext>
            </a:extLst>
          </p:cNvPr>
          <p:cNvPicPr>
            <a:picLocks noChangeAspect="1"/>
          </p:cNvPicPr>
          <p:nvPr/>
        </p:nvPicPr>
        <p:blipFill>
          <a:blip r:embed="rId3"/>
          <a:stretch>
            <a:fillRect/>
          </a:stretch>
        </p:blipFill>
        <p:spPr>
          <a:xfrm>
            <a:off x="1328647" y="210207"/>
            <a:ext cx="9780787" cy="6603733"/>
          </a:xfrm>
          <a:prstGeom prst="rect">
            <a:avLst/>
          </a:prstGeom>
        </p:spPr>
      </p:pic>
    </p:spTree>
    <p:extLst>
      <p:ext uri="{BB962C8B-B14F-4D97-AF65-F5344CB8AC3E}">
        <p14:creationId xmlns:p14="http://schemas.microsoft.com/office/powerpoint/2010/main" val="11034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81C1CCB-B445-364C-AEB7-A906E75A0CD8}"/>
              </a:ext>
            </a:extLst>
          </p:cNvPr>
          <p:cNvPicPr>
            <a:picLocks noChangeAspect="1"/>
          </p:cNvPicPr>
          <p:nvPr/>
        </p:nvPicPr>
        <p:blipFill>
          <a:blip r:embed="rId3"/>
          <a:stretch>
            <a:fillRect/>
          </a:stretch>
        </p:blipFill>
        <p:spPr>
          <a:xfrm>
            <a:off x="1287740" y="143924"/>
            <a:ext cx="9616520" cy="6570152"/>
          </a:xfrm>
          <a:prstGeom prst="rect">
            <a:avLst/>
          </a:prstGeom>
        </p:spPr>
      </p:pic>
    </p:spTree>
    <p:extLst>
      <p:ext uri="{BB962C8B-B14F-4D97-AF65-F5344CB8AC3E}">
        <p14:creationId xmlns:p14="http://schemas.microsoft.com/office/powerpoint/2010/main" val="1659333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23EDED8-9FDC-024F-839D-5EDCBB8CEC8F}"/>
              </a:ext>
            </a:extLst>
          </p:cNvPr>
          <p:cNvPicPr>
            <a:picLocks noChangeAspect="1"/>
          </p:cNvPicPr>
          <p:nvPr/>
        </p:nvPicPr>
        <p:blipFill>
          <a:blip r:embed="rId3"/>
          <a:stretch>
            <a:fillRect/>
          </a:stretch>
        </p:blipFill>
        <p:spPr>
          <a:xfrm>
            <a:off x="1346435" y="115613"/>
            <a:ext cx="9542281" cy="6656877"/>
          </a:xfrm>
          <a:prstGeom prst="rect">
            <a:avLst/>
          </a:prstGeom>
        </p:spPr>
      </p:pic>
    </p:spTree>
    <p:extLst>
      <p:ext uri="{BB962C8B-B14F-4D97-AF65-F5344CB8AC3E}">
        <p14:creationId xmlns:p14="http://schemas.microsoft.com/office/powerpoint/2010/main" val="3426299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5E966B-C50F-A241-675E-9ADDB7782F51}"/>
              </a:ext>
            </a:extLst>
          </p:cNvPr>
          <p:cNvSpPr>
            <a:spLocks noGrp="1"/>
          </p:cNvSpPr>
          <p:nvPr>
            <p:ph type="title"/>
          </p:nvPr>
        </p:nvSpPr>
        <p:spPr/>
        <p:txBody>
          <a:bodyPr/>
          <a:lstStyle/>
          <a:p>
            <a:r>
              <a:rPr lang="en-US" altLang="ja-JP" b="1" dirty="0"/>
              <a:t>Characteristics of Mongolian Pastoralism</a:t>
            </a:r>
            <a:endParaRPr lang="ja-JP" altLang="en-US" b="1"/>
          </a:p>
        </p:txBody>
      </p:sp>
      <p:sp>
        <p:nvSpPr>
          <p:cNvPr id="3" name="コンテンツ プレースホルダー 2">
            <a:extLst>
              <a:ext uri="{FF2B5EF4-FFF2-40B4-BE49-F238E27FC236}">
                <a16:creationId xmlns:a16="http://schemas.microsoft.com/office/drawing/2014/main" id="{F1D9BD1C-7513-8AA3-D6D1-F5D6444F90C1}"/>
              </a:ext>
            </a:extLst>
          </p:cNvPr>
          <p:cNvSpPr>
            <a:spLocks noGrp="1"/>
          </p:cNvSpPr>
          <p:nvPr>
            <p:ph idx="1"/>
          </p:nvPr>
        </p:nvSpPr>
        <p:spPr/>
        <p:txBody>
          <a:bodyPr>
            <a:normAutofit/>
          </a:bodyPr>
          <a:lstStyle/>
          <a:p>
            <a:pPr marL="0" indent="0">
              <a:buNone/>
            </a:pPr>
            <a:r>
              <a:rPr lang="en-US" altLang="ja-JP" kern="100" dirty="0">
                <a:effectLst/>
                <a:latin typeface="+mn-ea"/>
                <a:cs typeface="Times New Roman" panose="02020603050405020304" pitchFamily="18" charset="0"/>
              </a:rPr>
              <a:t>The castrated males of large livestock (horses, cattle and camels) are kept to date.</a:t>
            </a:r>
          </a:p>
          <a:p>
            <a:pPr marL="0" indent="0">
              <a:buNone/>
            </a:pPr>
            <a:endParaRPr lang="en-US" altLang="ja-JP" kern="100" dirty="0">
              <a:effectLst/>
              <a:latin typeface="+mn-ea"/>
              <a:cs typeface="Times New Roman" panose="02020603050405020304" pitchFamily="18" charset="0"/>
            </a:endParaRPr>
          </a:p>
          <a:p>
            <a:pPr marL="0" indent="0">
              <a:buNone/>
            </a:pPr>
            <a:r>
              <a:rPr lang="en-US" altLang="ja-JP" kern="100" dirty="0">
                <a:effectLst/>
                <a:latin typeface="+mn-ea"/>
                <a:cs typeface="Times New Roman" panose="02020603050405020304" pitchFamily="18" charset="0"/>
              </a:rPr>
              <a:t>The castrated male is the key to military power. </a:t>
            </a:r>
          </a:p>
          <a:p>
            <a:pPr marL="0" indent="0">
              <a:buNone/>
            </a:pPr>
            <a:endParaRPr lang="en-US" altLang="ja-JP" kern="100" dirty="0">
              <a:latin typeface="+mn-ea"/>
              <a:cs typeface="Times New Roman" panose="02020603050405020304" pitchFamily="18" charset="0"/>
            </a:endParaRPr>
          </a:p>
          <a:p>
            <a:pPr marL="0" indent="0">
              <a:buNone/>
            </a:pPr>
            <a:endParaRPr lang="en-US" altLang="ja-JP" kern="100" dirty="0">
              <a:latin typeface="+mn-ea"/>
              <a:cs typeface="Times New Roman" panose="02020603050405020304" pitchFamily="18" charset="0"/>
            </a:endParaRPr>
          </a:p>
          <a:p>
            <a:pPr marL="0" indent="0">
              <a:buNone/>
            </a:pPr>
            <a:r>
              <a:rPr lang="ja-JP" altLang="en-US" kern="100">
                <a:latin typeface="+mn-ea"/>
                <a:cs typeface="Times New Roman" panose="02020603050405020304" pitchFamily="18" charset="0"/>
              </a:rPr>
              <a:t>→</a:t>
            </a:r>
            <a:r>
              <a:rPr lang="en-US" altLang="ja-JP" kern="100" dirty="0">
                <a:effectLst/>
                <a:latin typeface="+mn-ea"/>
                <a:cs typeface="Times New Roman" panose="02020603050405020304" pitchFamily="18" charset="0"/>
              </a:rPr>
              <a:t> “Castrated Animal Culture” or “Castrated Livestock Culture”</a:t>
            </a:r>
            <a:endParaRPr lang="ja-JP" altLang="en-US"/>
          </a:p>
        </p:txBody>
      </p:sp>
    </p:spTree>
    <p:extLst>
      <p:ext uri="{BB962C8B-B14F-4D97-AF65-F5344CB8AC3E}">
        <p14:creationId xmlns:p14="http://schemas.microsoft.com/office/powerpoint/2010/main" val="3406022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DE7FF6-BB54-9F4C-FF06-8967E17B7DD0}"/>
              </a:ext>
            </a:extLst>
          </p:cNvPr>
          <p:cNvSpPr>
            <a:spLocks noGrp="1"/>
          </p:cNvSpPr>
          <p:nvPr>
            <p:ph type="title"/>
          </p:nvPr>
        </p:nvSpPr>
        <p:spPr/>
        <p:txBody>
          <a:bodyPr>
            <a:normAutofit fontScale="90000"/>
          </a:bodyPr>
          <a:lstStyle/>
          <a:p>
            <a:br>
              <a:rPr lang="en-US" altLang="ja-JP" b="1" dirty="0"/>
            </a:br>
            <a:r>
              <a:rPr lang="en-US" altLang="ja-JP" b="1" dirty="0"/>
              <a:t>Self-Introduction</a:t>
            </a:r>
            <a:br>
              <a:rPr lang="en-US" altLang="ja-JP" b="1" dirty="0"/>
            </a:br>
            <a:r>
              <a:rPr lang="en-US" altLang="ja-JP" b="1" dirty="0"/>
              <a:t>    </a:t>
            </a:r>
            <a:endParaRPr kumimoji="1" lang="ja-JP" altLang="en-US" b="1"/>
          </a:p>
        </p:txBody>
      </p:sp>
      <p:sp>
        <p:nvSpPr>
          <p:cNvPr id="3" name="コンテンツ プレースホルダー 2">
            <a:extLst>
              <a:ext uri="{FF2B5EF4-FFF2-40B4-BE49-F238E27FC236}">
                <a16:creationId xmlns:a16="http://schemas.microsoft.com/office/drawing/2014/main" id="{68E22B35-6700-DDCF-DC1E-4E2C606EA3C1}"/>
              </a:ext>
            </a:extLst>
          </p:cNvPr>
          <p:cNvSpPr>
            <a:spLocks noGrp="1"/>
          </p:cNvSpPr>
          <p:nvPr>
            <p:ph idx="1"/>
          </p:nvPr>
        </p:nvSpPr>
        <p:spPr/>
        <p:txBody>
          <a:bodyPr/>
          <a:lstStyle/>
          <a:p>
            <a:pPr marL="0" indent="0">
              <a:buNone/>
            </a:pPr>
            <a:r>
              <a:rPr lang="en-GB" altLang="ja-JP" dirty="0">
                <a:effectLst/>
                <a:latin typeface="+mn-ea"/>
                <a:cs typeface="Times New Roman" panose="02020603050405020304" pitchFamily="18" charset="0"/>
              </a:rPr>
              <a:t>Assistant, Kyoto University, 1986.4-1987.4</a:t>
            </a:r>
            <a:endParaRPr lang="ja-JP" altLang="ja-JP">
              <a:effectLst/>
              <a:latin typeface="+mn-ea"/>
              <a:cs typeface="Times New Roman" panose="02020603050405020304" pitchFamily="18" charset="0"/>
            </a:endParaRPr>
          </a:p>
          <a:p>
            <a:pPr marL="0" indent="0">
              <a:buNone/>
            </a:pPr>
            <a:r>
              <a:rPr lang="en-GB" altLang="ja-JP" dirty="0">
                <a:effectLst/>
                <a:latin typeface="+mn-ea"/>
                <a:cs typeface="Times New Roman" panose="02020603050405020304" pitchFamily="18" charset="0"/>
              </a:rPr>
              <a:t>Assistant, </a:t>
            </a:r>
            <a:r>
              <a:rPr lang="en-GB" altLang="ja-JP" dirty="0">
                <a:solidFill>
                  <a:srgbClr val="FF0000"/>
                </a:solidFill>
                <a:effectLst/>
                <a:latin typeface="+mn-ea"/>
                <a:cs typeface="Times New Roman" panose="02020603050405020304" pitchFamily="18" charset="0"/>
              </a:rPr>
              <a:t>National Museum of Ethnology </a:t>
            </a:r>
            <a:r>
              <a:rPr lang="en-GB" altLang="ja-JP" dirty="0">
                <a:effectLst/>
                <a:latin typeface="+mn-ea"/>
                <a:cs typeface="Times New Roman" panose="02020603050405020304" pitchFamily="18" charset="0"/>
              </a:rPr>
              <a:t>, 1987.5-1993.3</a:t>
            </a:r>
            <a:endParaRPr lang="ja-JP" altLang="ja-JP">
              <a:effectLst/>
              <a:latin typeface="+mn-ea"/>
              <a:cs typeface="Times New Roman" panose="02020603050405020304" pitchFamily="18" charset="0"/>
            </a:endParaRPr>
          </a:p>
          <a:p>
            <a:pPr marL="0" indent="0">
              <a:buNone/>
            </a:pPr>
            <a:r>
              <a:rPr lang="en-GB" altLang="ja-JP" dirty="0">
                <a:effectLst/>
                <a:latin typeface="+mn-ea"/>
                <a:cs typeface="Times New Roman" panose="02020603050405020304" pitchFamily="18" charset="0"/>
              </a:rPr>
              <a:t>Associate Professor, NME, 1993.4-2003.3</a:t>
            </a:r>
            <a:endParaRPr lang="ja-JP" altLang="ja-JP">
              <a:effectLst/>
              <a:latin typeface="+mn-ea"/>
              <a:cs typeface="Times New Roman" panose="02020603050405020304" pitchFamily="18" charset="0"/>
            </a:endParaRPr>
          </a:p>
          <a:p>
            <a:pPr marL="0" indent="0">
              <a:buNone/>
            </a:pPr>
            <a:r>
              <a:rPr lang="en-GB" altLang="ja-JP" dirty="0">
                <a:effectLst/>
                <a:latin typeface="+mn-ea"/>
                <a:cs typeface="Times New Roman" panose="02020603050405020304" pitchFamily="18" charset="0"/>
              </a:rPr>
              <a:t>Professor, NME, 2003.4-2014.3 and 2018.4-2019.3</a:t>
            </a:r>
            <a:endParaRPr lang="ja-JP" altLang="ja-JP">
              <a:effectLst/>
              <a:latin typeface="+mn-ea"/>
              <a:cs typeface="Times New Roman" panose="02020603050405020304" pitchFamily="18" charset="0"/>
            </a:endParaRPr>
          </a:p>
          <a:p>
            <a:pPr marL="0" indent="0">
              <a:buNone/>
            </a:pPr>
            <a:r>
              <a:rPr lang="en-GB" altLang="ja-JP" dirty="0">
                <a:effectLst/>
                <a:latin typeface="+mn-ea"/>
                <a:cs typeface="Times New Roman" panose="02020603050405020304" pitchFamily="18" charset="0"/>
              </a:rPr>
              <a:t>Executive Director, NIHU, 2014.4-2018.3</a:t>
            </a:r>
            <a:endParaRPr lang="ja-JP" altLang="ja-JP">
              <a:effectLst/>
              <a:latin typeface="+mn-ea"/>
              <a:cs typeface="Times New Roman" panose="02020603050405020304" pitchFamily="18" charset="0"/>
            </a:endParaRPr>
          </a:p>
          <a:p>
            <a:pPr marL="0" indent="0">
              <a:buNone/>
            </a:pPr>
            <a:r>
              <a:rPr lang="en-GB" altLang="ja-JP" dirty="0">
                <a:effectLst/>
                <a:latin typeface="+mn-ea"/>
                <a:cs typeface="Times New Roman" panose="02020603050405020304" pitchFamily="18" charset="0"/>
              </a:rPr>
              <a:t>Inspector General, JSPS, 2019.</a:t>
            </a:r>
            <a:r>
              <a:rPr lang="en-US" altLang="ja-JP" dirty="0">
                <a:effectLst/>
                <a:latin typeface="+mn-ea"/>
                <a:cs typeface="Times New Roman" panose="02020603050405020304" pitchFamily="18" charset="0"/>
              </a:rPr>
              <a:t>4</a:t>
            </a:r>
            <a:r>
              <a:rPr lang="en-GB" altLang="ja-JP" dirty="0">
                <a:effectLst/>
                <a:latin typeface="+mn-ea"/>
                <a:cs typeface="Times New Roman" panose="02020603050405020304" pitchFamily="18" charset="0"/>
              </a:rPr>
              <a:t>-2023.8</a:t>
            </a:r>
            <a:endParaRPr lang="ja-JP" altLang="ja-JP">
              <a:effectLst/>
              <a:latin typeface="+mn-ea"/>
              <a:cs typeface="Times New Roman" panose="02020603050405020304" pitchFamily="18" charset="0"/>
            </a:endParaRPr>
          </a:p>
          <a:p>
            <a:pPr marL="0" indent="0">
              <a:buNone/>
            </a:pPr>
            <a:endParaRPr kumimoji="1" lang="ja-JP" altLang="en-US"/>
          </a:p>
        </p:txBody>
      </p:sp>
    </p:spTree>
    <p:extLst>
      <p:ext uri="{BB962C8B-B14F-4D97-AF65-F5344CB8AC3E}">
        <p14:creationId xmlns:p14="http://schemas.microsoft.com/office/powerpoint/2010/main" val="1146522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5B50C2-F00C-0C00-4081-7F426B23DB93}"/>
              </a:ext>
            </a:extLst>
          </p:cNvPr>
          <p:cNvSpPr>
            <a:spLocks noGrp="1"/>
          </p:cNvSpPr>
          <p:nvPr>
            <p:ph type="title"/>
          </p:nvPr>
        </p:nvSpPr>
        <p:spPr/>
        <p:txBody>
          <a:bodyPr/>
          <a:lstStyle/>
          <a:p>
            <a:r>
              <a:rPr kumimoji="1" lang="en-US" altLang="ja-JP" b="1" dirty="0"/>
              <a:t>The Characteristics of </a:t>
            </a:r>
            <a:br>
              <a:rPr kumimoji="1" lang="en-US" altLang="ja-JP" b="1" dirty="0"/>
            </a:br>
            <a:r>
              <a:rPr kumimoji="1" lang="en-US" altLang="ja-JP" b="1" dirty="0"/>
              <a:t>Grazing “Castrated Livestock”</a:t>
            </a:r>
            <a:endParaRPr kumimoji="1" lang="ja-JP" altLang="en-US" b="1"/>
          </a:p>
        </p:txBody>
      </p:sp>
      <p:sp>
        <p:nvSpPr>
          <p:cNvPr id="3" name="コンテンツ プレースホルダー 2">
            <a:extLst>
              <a:ext uri="{FF2B5EF4-FFF2-40B4-BE49-F238E27FC236}">
                <a16:creationId xmlns:a16="http://schemas.microsoft.com/office/drawing/2014/main" id="{4B920CB7-DC06-BCFE-742F-21A658338A14}"/>
              </a:ext>
            </a:extLst>
          </p:cNvPr>
          <p:cNvSpPr>
            <a:spLocks noGrp="1"/>
          </p:cNvSpPr>
          <p:nvPr>
            <p:ph idx="1"/>
          </p:nvPr>
        </p:nvSpPr>
        <p:spPr/>
        <p:txBody>
          <a:bodyPr/>
          <a:lstStyle/>
          <a:p>
            <a:pPr marL="0" indent="0">
              <a:buNone/>
            </a:pPr>
            <a:endParaRPr kumimoji="1" lang="en-US" altLang="ja-JP" dirty="0"/>
          </a:p>
          <a:p>
            <a:pPr marL="0" indent="0">
              <a:buNone/>
            </a:pPr>
            <a:r>
              <a:rPr kumimoji="1" lang="en-US" altLang="ja-JP" dirty="0"/>
              <a:t>Not daily grazing</a:t>
            </a:r>
          </a:p>
          <a:p>
            <a:pPr marL="0" indent="0">
              <a:buNone/>
            </a:pPr>
            <a:r>
              <a:rPr lang="en-US" altLang="ja-JP" dirty="0"/>
              <a:t>Always far away from the camp site</a:t>
            </a:r>
          </a:p>
          <a:p>
            <a:pPr marL="0" indent="0">
              <a:buNone/>
            </a:pPr>
            <a:r>
              <a:rPr kumimoji="1" lang="en-US" altLang="ja-JP" dirty="0"/>
              <a:t>Sometimes peoples watch</a:t>
            </a:r>
            <a:r>
              <a:rPr lang="en-US" altLang="ja-JP" dirty="0"/>
              <a:t> and check where they are</a:t>
            </a:r>
          </a:p>
          <a:p>
            <a:pPr marL="0" indent="0">
              <a:buNone/>
            </a:pPr>
            <a:r>
              <a:rPr lang="en-US" altLang="ja-JP" dirty="0"/>
              <a:t>Therefore, sometimes they lose and search them.</a:t>
            </a:r>
            <a:endParaRPr kumimoji="1" lang="en-US" altLang="ja-JP" dirty="0"/>
          </a:p>
        </p:txBody>
      </p:sp>
    </p:spTree>
    <p:extLst>
      <p:ext uri="{BB962C8B-B14F-4D97-AF65-F5344CB8AC3E}">
        <p14:creationId xmlns:p14="http://schemas.microsoft.com/office/powerpoint/2010/main" val="4072239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50133B-2A95-CAFA-4694-FC7130EF6CBA}"/>
              </a:ext>
            </a:extLst>
          </p:cNvPr>
          <p:cNvSpPr>
            <a:spLocks noGrp="1"/>
          </p:cNvSpPr>
          <p:nvPr>
            <p:ph type="title"/>
          </p:nvPr>
        </p:nvSpPr>
        <p:spPr/>
        <p:txBody>
          <a:bodyPr/>
          <a:lstStyle/>
          <a:p>
            <a:r>
              <a:rPr lang="en-US" altLang="ja-JP" b="1" dirty="0"/>
              <a:t>On the way of searching, hunting</a:t>
            </a:r>
            <a:endParaRPr lang="ja-JP" altLang="en-US" b="1"/>
          </a:p>
        </p:txBody>
      </p:sp>
      <p:pic>
        <p:nvPicPr>
          <p:cNvPr id="5" name="コンテンツ プレースホルダー 4">
            <a:extLst>
              <a:ext uri="{FF2B5EF4-FFF2-40B4-BE49-F238E27FC236}">
                <a16:creationId xmlns:a16="http://schemas.microsoft.com/office/drawing/2014/main" id="{6054F1CF-E341-E94E-8B9B-854A4FD0B995}"/>
              </a:ext>
            </a:extLst>
          </p:cNvPr>
          <p:cNvPicPr>
            <a:picLocks noGrp="1" noChangeAspect="1"/>
          </p:cNvPicPr>
          <p:nvPr>
            <p:ph idx="1"/>
          </p:nvPr>
        </p:nvPicPr>
        <p:blipFill>
          <a:blip r:embed="rId3"/>
          <a:stretch>
            <a:fillRect/>
          </a:stretch>
        </p:blipFill>
        <p:spPr>
          <a:xfrm>
            <a:off x="3195108" y="1825625"/>
            <a:ext cx="5801784" cy="4351338"/>
          </a:xfrm>
        </p:spPr>
      </p:pic>
    </p:spTree>
    <p:extLst>
      <p:ext uri="{BB962C8B-B14F-4D97-AF65-F5344CB8AC3E}">
        <p14:creationId xmlns:p14="http://schemas.microsoft.com/office/powerpoint/2010/main" val="2613007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ED5F18-D7D5-A3E5-ADC5-789D7A1D2686}"/>
              </a:ext>
            </a:extLst>
          </p:cNvPr>
          <p:cNvSpPr>
            <a:spLocks noGrp="1"/>
          </p:cNvSpPr>
          <p:nvPr>
            <p:ph type="title"/>
          </p:nvPr>
        </p:nvSpPr>
        <p:spPr/>
        <p:txBody>
          <a:bodyPr/>
          <a:lstStyle/>
          <a:p>
            <a:r>
              <a:rPr kumimoji="1" lang="en-US" altLang="ja-JP" b="1" dirty="0"/>
              <a:t>Research question </a:t>
            </a:r>
            <a:endParaRPr kumimoji="1" lang="ja-JP" altLang="en-US" b="1"/>
          </a:p>
        </p:txBody>
      </p:sp>
      <p:sp>
        <p:nvSpPr>
          <p:cNvPr id="3" name="コンテンツ プレースホルダー 2">
            <a:extLst>
              <a:ext uri="{FF2B5EF4-FFF2-40B4-BE49-F238E27FC236}">
                <a16:creationId xmlns:a16="http://schemas.microsoft.com/office/drawing/2014/main" id="{DB99DCA1-A0E0-88A6-F000-280EB3439014}"/>
              </a:ext>
            </a:extLst>
          </p:cNvPr>
          <p:cNvSpPr>
            <a:spLocks noGrp="1"/>
          </p:cNvSpPr>
          <p:nvPr>
            <p:ph idx="1"/>
          </p:nvPr>
        </p:nvSpPr>
        <p:spPr/>
        <p:txBody>
          <a:bodyPr>
            <a:normAutofit lnSpcReduction="10000"/>
          </a:bodyPr>
          <a:lstStyle/>
          <a:p>
            <a:pPr marL="0" indent="0">
              <a:buNone/>
            </a:pPr>
            <a:r>
              <a:rPr kumimoji="1" lang="en-US" altLang="ja-JP" dirty="0"/>
              <a:t>1) How the nomads know where it is?</a:t>
            </a:r>
          </a:p>
          <a:p>
            <a:pPr marL="0" indent="0">
              <a:buNone/>
            </a:pPr>
            <a:endParaRPr lang="en-US" altLang="ja-JP" dirty="0"/>
          </a:p>
          <a:p>
            <a:pPr marL="0" indent="0">
              <a:buNone/>
            </a:pPr>
            <a:r>
              <a:rPr kumimoji="1" lang="en-US" altLang="ja-JP" dirty="0"/>
              <a:t>Traditional Ecological Knowledge</a:t>
            </a:r>
          </a:p>
          <a:p>
            <a:pPr marL="0" indent="0">
              <a:buNone/>
            </a:pPr>
            <a:r>
              <a:rPr kumimoji="1" lang="en-US" altLang="ja-JP" dirty="0"/>
              <a:t>=Ethological knowledge on animal behavior together </a:t>
            </a:r>
          </a:p>
          <a:p>
            <a:pPr marL="0" indent="0">
              <a:buNone/>
            </a:pPr>
            <a:r>
              <a:rPr lang="en-US" altLang="ja-JP" dirty="0"/>
              <a:t>  integrated </a:t>
            </a:r>
            <a:r>
              <a:rPr kumimoji="1" lang="en-US" altLang="ja-JP" dirty="0"/>
              <a:t>with biological and geographical knowledge </a:t>
            </a:r>
          </a:p>
          <a:p>
            <a:pPr marL="0" indent="0">
              <a:buNone/>
            </a:pPr>
            <a:endParaRPr lang="en-US" altLang="ja-JP" dirty="0"/>
          </a:p>
          <a:p>
            <a:pPr marL="0" indent="0">
              <a:buNone/>
            </a:pPr>
            <a:r>
              <a:rPr kumimoji="1" lang="en-US" altLang="ja-JP" dirty="0"/>
              <a:t>2) </a:t>
            </a:r>
            <a:r>
              <a:rPr lang="en-US" altLang="ja-JP" dirty="0"/>
              <a:t>How the nomads make the s</a:t>
            </a:r>
            <a:r>
              <a:rPr kumimoji="1" lang="en-US" altLang="ja-JP" dirty="0"/>
              <a:t>ocial networks?</a:t>
            </a:r>
          </a:p>
          <a:p>
            <a:pPr marL="0" indent="0">
              <a:buNone/>
            </a:pPr>
            <a:r>
              <a:rPr lang="en-US" altLang="ja-JP" dirty="0"/>
              <a:t>Searching lost animals rely on social system.</a:t>
            </a:r>
          </a:p>
          <a:p>
            <a:pPr marL="0" indent="0">
              <a:buNone/>
            </a:pPr>
            <a:r>
              <a:rPr lang="en-US" altLang="ja-JP" dirty="0"/>
              <a:t>S</a:t>
            </a:r>
            <a:r>
              <a:rPr kumimoji="1" lang="en-US" altLang="ja-JP" dirty="0"/>
              <a:t>ocial system is made up by searching lost animals.</a:t>
            </a:r>
          </a:p>
          <a:p>
            <a:pPr marL="0" indent="0">
              <a:buNone/>
            </a:pPr>
            <a:endParaRPr lang="en-US" altLang="ja-JP" dirty="0"/>
          </a:p>
          <a:p>
            <a:pPr marL="0" indent="0">
              <a:buNone/>
            </a:pPr>
            <a:endParaRPr kumimoji="1" lang="ja-JP" altLang="en-US"/>
          </a:p>
        </p:txBody>
      </p:sp>
    </p:spTree>
    <p:extLst>
      <p:ext uri="{BB962C8B-B14F-4D97-AF65-F5344CB8AC3E}">
        <p14:creationId xmlns:p14="http://schemas.microsoft.com/office/powerpoint/2010/main" val="2477648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BBD89B-03B4-531F-71A1-122BFAF92A5D}"/>
              </a:ext>
            </a:extLst>
          </p:cNvPr>
          <p:cNvSpPr>
            <a:spLocks noGrp="1"/>
          </p:cNvSpPr>
          <p:nvPr>
            <p:ph type="title"/>
          </p:nvPr>
        </p:nvSpPr>
        <p:spPr/>
        <p:txBody>
          <a:bodyPr/>
          <a:lstStyle/>
          <a:p>
            <a:r>
              <a:rPr lang="en-US" altLang="ja-JP" b="1" i="1" dirty="0" err="1">
                <a:effectLst/>
                <a:latin typeface="+mj-ea"/>
              </a:rPr>
              <a:t>Bularghuchi</a:t>
            </a:r>
            <a:r>
              <a:rPr lang="en-US" altLang="ja-JP" b="1" i="1" dirty="0">
                <a:latin typeface="+mj-ea"/>
              </a:rPr>
              <a:t>; </a:t>
            </a:r>
            <a:r>
              <a:rPr lang="en-US" altLang="ja-JP" b="1" dirty="0">
                <a:latin typeface="+mj-ea"/>
              </a:rPr>
              <a:t>lost and found officer in history</a:t>
            </a:r>
            <a:endParaRPr kumimoji="1" lang="ja-JP" altLang="en-US" b="1"/>
          </a:p>
        </p:txBody>
      </p:sp>
      <p:sp>
        <p:nvSpPr>
          <p:cNvPr id="3" name="コンテンツ プレースホルダー 2">
            <a:extLst>
              <a:ext uri="{FF2B5EF4-FFF2-40B4-BE49-F238E27FC236}">
                <a16:creationId xmlns:a16="http://schemas.microsoft.com/office/drawing/2014/main" id="{94EAFCB2-FA6A-AC30-6E48-F132685F4B11}"/>
              </a:ext>
            </a:extLst>
          </p:cNvPr>
          <p:cNvSpPr>
            <a:spLocks noGrp="1"/>
          </p:cNvSpPr>
          <p:nvPr>
            <p:ph idx="1"/>
          </p:nvPr>
        </p:nvSpPr>
        <p:spPr/>
        <p:txBody>
          <a:bodyPr>
            <a:normAutofit/>
          </a:bodyPr>
          <a:lstStyle/>
          <a:p>
            <a:pPr marL="0" indent="0">
              <a:buNone/>
            </a:pPr>
            <a:r>
              <a:rPr lang="en" altLang="ja-JP" dirty="0">
                <a:solidFill>
                  <a:srgbClr val="4D5156"/>
                </a:solidFill>
                <a:highlight>
                  <a:srgbClr val="FFFFFF"/>
                </a:highlight>
                <a:latin typeface="+mn-ea"/>
              </a:rPr>
              <a:t>Persian literature</a:t>
            </a:r>
          </a:p>
          <a:p>
            <a:pPr marL="0" indent="0">
              <a:buNone/>
            </a:pPr>
            <a:r>
              <a:rPr lang="en" altLang="ja-JP" dirty="0">
                <a:solidFill>
                  <a:srgbClr val="4D5156"/>
                </a:solidFill>
                <a:highlight>
                  <a:srgbClr val="FFFFFF"/>
                </a:highlight>
                <a:latin typeface="+mn-ea"/>
              </a:rPr>
              <a:t>Muhammad b. </a:t>
            </a:r>
            <a:r>
              <a:rPr lang="en" altLang="ja-JP" dirty="0" err="1">
                <a:solidFill>
                  <a:srgbClr val="4D5156"/>
                </a:solidFill>
                <a:highlight>
                  <a:srgbClr val="FFFFFF"/>
                </a:highlight>
                <a:latin typeface="+mn-ea"/>
              </a:rPr>
              <a:t>Hind</a:t>
            </a:r>
            <a:r>
              <a:rPr lang="en" altLang="ja-JP" b="0" u="none" strike="noStrike" dirty="0" err="1">
                <a:solidFill>
                  <a:srgbClr val="4D5156"/>
                </a:solidFill>
                <a:effectLst/>
                <a:highlight>
                  <a:srgbClr val="FFFFFF"/>
                </a:highlight>
                <a:latin typeface="+mn-ea"/>
              </a:rPr>
              <a:t>ū</a:t>
            </a:r>
            <a:r>
              <a:rPr lang="en" altLang="ja-JP" dirty="0" err="1">
                <a:solidFill>
                  <a:srgbClr val="4D5156"/>
                </a:solidFill>
                <a:highlight>
                  <a:srgbClr val="FFFFFF"/>
                </a:highlight>
                <a:latin typeface="+mn-ea"/>
              </a:rPr>
              <a:t>sh</a:t>
            </a:r>
            <a:r>
              <a:rPr lang="en" altLang="ja-JP" b="0" u="none" strike="noStrike" dirty="0" err="1">
                <a:solidFill>
                  <a:srgbClr val="4D5156"/>
                </a:solidFill>
                <a:effectLst/>
                <a:highlight>
                  <a:srgbClr val="FFFFFF"/>
                </a:highlight>
                <a:latin typeface="+mn-ea"/>
              </a:rPr>
              <a:t>ā</a:t>
            </a:r>
            <a:r>
              <a:rPr lang="en" altLang="ja-JP" dirty="0" err="1">
                <a:solidFill>
                  <a:srgbClr val="4D5156"/>
                </a:solidFill>
                <a:highlight>
                  <a:srgbClr val="FFFFFF"/>
                </a:highlight>
                <a:latin typeface="+mn-ea"/>
              </a:rPr>
              <a:t>h</a:t>
            </a:r>
            <a:r>
              <a:rPr lang="en" altLang="ja-JP" dirty="0">
                <a:solidFill>
                  <a:srgbClr val="4D5156"/>
                </a:solidFill>
                <a:highlight>
                  <a:srgbClr val="FFFFFF"/>
                </a:highlight>
                <a:latin typeface="+mn-ea"/>
              </a:rPr>
              <a:t> </a:t>
            </a:r>
            <a:r>
              <a:rPr lang="en" altLang="ja-JP" dirty="0" err="1">
                <a:solidFill>
                  <a:srgbClr val="4D5156"/>
                </a:solidFill>
                <a:highlight>
                  <a:srgbClr val="FFFFFF"/>
                </a:highlight>
                <a:latin typeface="+mn-ea"/>
              </a:rPr>
              <a:t>Nakhchiv</a:t>
            </a:r>
            <a:r>
              <a:rPr lang="en" altLang="ja-JP" b="0" u="none" strike="noStrike" dirty="0" err="1">
                <a:solidFill>
                  <a:srgbClr val="4D5156"/>
                </a:solidFill>
                <a:effectLst/>
                <a:highlight>
                  <a:srgbClr val="FFFFFF"/>
                </a:highlight>
                <a:latin typeface="+mn-ea"/>
              </a:rPr>
              <a:t>ā</a:t>
            </a:r>
            <a:r>
              <a:rPr lang="en" altLang="ja-JP" dirty="0" err="1">
                <a:solidFill>
                  <a:srgbClr val="4D5156"/>
                </a:solidFill>
                <a:highlight>
                  <a:srgbClr val="FFFFFF"/>
                </a:highlight>
                <a:latin typeface="+mn-ea"/>
              </a:rPr>
              <a:t>n</a:t>
            </a:r>
            <a:r>
              <a:rPr lang="en" altLang="ja-JP" b="0" u="none" strike="noStrike" dirty="0" err="1">
                <a:solidFill>
                  <a:srgbClr val="4D5156"/>
                </a:solidFill>
                <a:effectLst/>
                <a:highlight>
                  <a:srgbClr val="FFFFFF"/>
                </a:highlight>
                <a:latin typeface="+mn-ea"/>
              </a:rPr>
              <a:t>ī</a:t>
            </a:r>
            <a:r>
              <a:rPr lang="en" altLang="ja-JP" dirty="0">
                <a:solidFill>
                  <a:srgbClr val="4D5156"/>
                </a:solidFill>
                <a:highlight>
                  <a:srgbClr val="FFFFFF"/>
                </a:highlight>
                <a:latin typeface="+mn-ea"/>
              </a:rPr>
              <a:t>, </a:t>
            </a:r>
            <a:r>
              <a:rPr lang="en" altLang="ja-JP" b="0" i="1" u="none" strike="noStrike" dirty="0" err="1">
                <a:solidFill>
                  <a:srgbClr val="4D5156"/>
                </a:solidFill>
                <a:effectLst/>
                <a:highlight>
                  <a:srgbClr val="FFFFFF"/>
                </a:highlight>
                <a:latin typeface="+mn-ea"/>
              </a:rPr>
              <a:t>Dastūr</a:t>
            </a:r>
            <a:r>
              <a:rPr lang="en" altLang="ja-JP" b="0" i="1" u="none" strike="noStrike" dirty="0">
                <a:solidFill>
                  <a:srgbClr val="4D5156"/>
                </a:solidFill>
                <a:effectLst/>
                <a:highlight>
                  <a:srgbClr val="FFFFFF"/>
                </a:highlight>
                <a:latin typeface="+mn-ea"/>
              </a:rPr>
              <a:t> al-</a:t>
            </a:r>
            <a:r>
              <a:rPr lang="en" altLang="ja-JP" b="0" i="1" u="none" strike="noStrike" dirty="0" err="1">
                <a:solidFill>
                  <a:srgbClr val="4D5156"/>
                </a:solidFill>
                <a:effectLst/>
                <a:highlight>
                  <a:srgbClr val="FFFFFF"/>
                </a:highlight>
                <a:latin typeface="+mn-ea"/>
              </a:rPr>
              <a:t>Kātib</a:t>
            </a:r>
            <a:r>
              <a:rPr lang="en" altLang="ja-JP" b="0" i="1" u="none" strike="noStrike" dirty="0">
                <a:solidFill>
                  <a:srgbClr val="4D5156"/>
                </a:solidFill>
                <a:effectLst/>
                <a:highlight>
                  <a:srgbClr val="FFFFFF"/>
                </a:highlight>
                <a:latin typeface="+mn-ea"/>
              </a:rPr>
              <a:t> </a:t>
            </a:r>
            <a:r>
              <a:rPr lang="en" altLang="ja-JP" b="0" i="1" u="none" strike="noStrike" dirty="0" err="1">
                <a:solidFill>
                  <a:srgbClr val="4D5156"/>
                </a:solidFill>
                <a:effectLst/>
                <a:highlight>
                  <a:srgbClr val="FFFFFF"/>
                </a:highlight>
                <a:latin typeface="+mn-ea"/>
              </a:rPr>
              <a:t>fī</a:t>
            </a:r>
            <a:r>
              <a:rPr lang="en" altLang="ja-JP" b="0" i="1" u="none" strike="noStrike" dirty="0">
                <a:solidFill>
                  <a:srgbClr val="4D5156"/>
                </a:solidFill>
                <a:effectLst/>
                <a:highlight>
                  <a:srgbClr val="FFFFFF"/>
                </a:highlight>
                <a:latin typeface="+mn-ea"/>
              </a:rPr>
              <a:t> </a:t>
            </a:r>
            <a:r>
              <a:rPr lang="en" altLang="ja-JP" b="0" i="1" u="none" strike="noStrike" dirty="0" err="1">
                <a:solidFill>
                  <a:srgbClr val="4D5156"/>
                </a:solidFill>
                <a:effectLst/>
                <a:highlight>
                  <a:srgbClr val="FFFFFF"/>
                </a:highlight>
                <a:latin typeface="+mn-ea"/>
              </a:rPr>
              <a:t>Taʼyin</a:t>
            </a:r>
            <a:r>
              <a:rPr lang="en" altLang="ja-JP" b="0" i="1" u="none" strike="noStrike" dirty="0">
                <a:solidFill>
                  <a:srgbClr val="4D5156"/>
                </a:solidFill>
                <a:effectLst/>
                <a:highlight>
                  <a:srgbClr val="FFFFFF"/>
                </a:highlight>
                <a:latin typeface="+mn-ea"/>
              </a:rPr>
              <a:t> al-</a:t>
            </a:r>
            <a:r>
              <a:rPr lang="en" altLang="ja-JP" b="0" i="1" u="none" strike="noStrike" dirty="0" err="1">
                <a:solidFill>
                  <a:srgbClr val="4D5156"/>
                </a:solidFill>
                <a:effectLst/>
                <a:highlight>
                  <a:srgbClr val="FFFFFF"/>
                </a:highlight>
                <a:latin typeface="+mn-ea"/>
              </a:rPr>
              <a:t>Marātib</a:t>
            </a:r>
            <a:r>
              <a:rPr lang="en-US" altLang="ja-JP" i="1" dirty="0">
                <a:solidFill>
                  <a:srgbClr val="4D5156"/>
                </a:solidFill>
                <a:highlight>
                  <a:srgbClr val="FFFFFF"/>
                </a:highlight>
                <a:latin typeface="+mn-ea"/>
              </a:rPr>
              <a:t>,</a:t>
            </a:r>
          </a:p>
          <a:p>
            <a:pPr marL="0" indent="0">
              <a:buNone/>
            </a:pPr>
            <a:endParaRPr lang="en-US" altLang="ja-JP" i="1" dirty="0">
              <a:solidFill>
                <a:srgbClr val="4D5156"/>
              </a:solidFill>
              <a:highlight>
                <a:srgbClr val="FFFFFF"/>
              </a:highlight>
              <a:latin typeface="+mn-ea"/>
            </a:endParaRPr>
          </a:p>
          <a:p>
            <a:pPr marL="0" indent="0">
              <a:buNone/>
            </a:pPr>
            <a:r>
              <a:rPr lang="en-US" altLang="ja-JP" dirty="0">
                <a:solidFill>
                  <a:srgbClr val="4D5156"/>
                </a:solidFill>
                <a:highlight>
                  <a:srgbClr val="FFFFFF"/>
                </a:highlight>
                <a:latin typeface="+mn-ea"/>
              </a:rPr>
              <a:t>4 letters of appointment to </a:t>
            </a:r>
            <a:r>
              <a:rPr lang="en-US" altLang="ja-JP" i="1" dirty="0" err="1">
                <a:solidFill>
                  <a:srgbClr val="4D5156"/>
                </a:solidFill>
                <a:highlight>
                  <a:srgbClr val="FFFFFF"/>
                </a:highlight>
                <a:latin typeface="+mn-ea"/>
              </a:rPr>
              <a:t>Bularghchi</a:t>
            </a:r>
            <a:endParaRPr lang="en-US" altLang="ja-JP" b="0" i="1" u="none" strike="noStrike" dirty="0">
              <a:solidFill>
                <a:srgbClr val="4D5156"/>
              </a:solidFill>
              <a:effectLst/>
              <a:highlight>
                <a:srgbClr val="FFFFFF"/>
              </a:highlight>
              <a:latin typeface="+mn-ea"/>
            </a:endParaRPr>
          </a:p>
        </p:txBody>
      </p:sp>
    </p:spTree>
    <p:extLst>
      <p:ext uri="{BB962C8B-B14F-4D97-AF65-F5344CB8AC3E}">
        <p14:creationId xmlns:p14="http://schemas.microsoft.com/office/powerpoint/2010/main" val="3828720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042635-968B-DFF8-D346-E76F5EFBF23F}"/>
              </a:ext>
            </a:extLst>
          </p:cNvPr>
          <p:cNvSpPr>
            <a:spLocks noGrp="1"/>
          </p:cNvSpPr>
          <p:nvPr>
            <p:ph type="title"/>
          </p:nvPr>
        </p:nvSpPr>
        <p:spPr/>
        <p:txBody>
          <a:bodyPr/>
          <a:lstStyle/>
          <a:p>
            <a:r>
              <a:rPr kumimoji="1" lang="en-US" altLang="ja-JP" b="1" dirty="0"/>
              <a:t>Recorded by Marco Polo</a:t>
            </a:r>
            <a:endParaRPr kumimoji="1" lang="ja-JP" altLang="en-US" b="1"/>
          </a:p>
        </p:txBody>
      </p:sp>
      <p:sp>
        <p:nvSpPr>
          <p:cNvPr id="3" name="コンテンツ プレースホルダー 2">
            <a:extLst>
              <a:ext uri="{FF2B5EF4-FFF2-40B4-BE49-F238E27FC236}">
                <a16:creationId xmlns:a16="http://schemas.microsoft.com/office/drawing/2014/main" id="{D4B8F9D4-54F1-94D6-F06D-340F80D0FCA6}"/>
              </a:ext>
            </a:extLst>
          </p:cNvPr>
          <p:cNvSpPr>
            <a:spLocks noGrp="1"/>
          </p:cNvSpPr>
          <p:nvPr>
            <p:ph idx="1"/>
          </p:nvPr>
        </p:nvSpPr>
        <p:spPr/>
        <p:txBody>
          <a:bodyPr>
            <a:normAutofit/>
          </a:bodyPr>
          <a:lstStyle/>
          <a:p>
            <a:pPr marL="0" indent="0">
              <a:buNone/>
            </a:pPr>
            <a:r>
              <a:rPr lang="en-US" altLang="ja-JP" kern="100" dirty="0">
                <a:effectLst/>
                <a:latin typeface="+mn-ea"/>
                <a:cs typeface="Times New Roman" panose="02020603050405020304" pitchFamily="18" charset="0"/>
              </a:rPr>
              <a:t>“If they don't know who it belongs to, they take it to a vassal called a </a:t>
            </a:r>
            <a:r>
              <a:rPr lang="en-US" altLang="ja-JP" i="1" kern="100" dirty="0" err="1">
                <a:effectLst/>
                <a:latin typeface="+mn-ea"/>
                <a:cs typeface="Times New Roman" panose="02020603050405020304" pitchFamily="18" charset="0"/>
              </a:rPr>
              <a:t>bularghuchi</a:t>
            </a:r>
            <a:r>
              <a:rPr lang="en-US" altLang="ja-JP" kern="100" dirty="0">
                <a:effectLst/>
                <a:latin typeface="+mn-ea"/>
                <a:cs typeface="Times New Roman" panose="02020603050405020304" pitchFamily="18" charset="0"/>
              </a:rPr>
              <a:t>, which means a keeper of things whose owner is unknown. In other words, if you find a horse or a sword or a bird and you don't know </a:t>
            </a:r>
            <a:r>
              <a:rPr lang="en-US" altLang="ja-JP" kern="100" dirty="0">
                <a:latin typeface="+mn-ea"/>
                <a:cs typeface="Times New Roman" panose="02020603050405020304" pitchFamily="18" charset="0"/>
              </a:rPr>
              <a:t>to </a:t>
            </a:r>
            <a:r>
              <a:rPr lang="en-US" altLang="ja-JP" kern="100" dirty="0">
                <a:effectLst/>
                <a:latin typeface="+mn-ea"/>
                <a:cs typeface="Times New Roman" panose="02020603050405020304" pitchFamily="18" charset="0"/>
              </a:rPr>
              <a:t>whom it belongs, you take it [immediately] to this officer. Then he will take it and keep it. Whoever finds and does not take it immediately to the officer is considered a thief. And whoever loses a thing, he shall go to this officer, and if it is there, the officer shall return it to him at once. This officer shall make sure that the person who loses the thing can see it clearly, so that </a:t>
            </a:r>
            <a:r>
              <a:rPr lang="en-US" altLang="ja-JP" kern="100" dirty="0">
                <a:solidFill>
                  <a:srgbClr val="FF0000"/>
                </a:solidFill>
                <a:effectLst/>
                <a:latin typeface="+mn-ea"/>
                <a:cs typeface="Times New Roman" panose="02020603050405020304" pitchFamily="18" charset="0"/>
              </a:rPr>
              <a:t>nothing is lost that cannot be found and cannot be returned to him.”</a:t>
            </a:r>
            <a:endParaRPr lang="ja-JP" altLang="ja-JP" kern="100">
              <a:solidFill>
                <a:srgbClr val="FF0000"/>
              </a:solidFill>
              <a:effectLst/>
              <a:latin typeface="+mn-ea"/>
              <a:cs typeface="Times New Roman" panose="02020603050405020304" pitchFamily="18" charset="0"/>
            </a:endParaRPr>
          </a:p>
          <a:p>
            <a:pPr marL="0" indent="0">
              <a:buNone/>
            </a:pPr>
            <a:endParaRPr kumimoji="1" lang="ja-JP" altLang="en-US"/>
          </a:p>
        </p:txBody>
      </p:sp>
    </p:spTree>
    <p:extLst>
      <p:ext uri="{BB962C8B-B14F-4D97-AF65-F5344CB8AC3E}">
        <p14:creationId xmlns:p14="http://schemas.microsoft.com/office/powerpoint/2010/main" val="322615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D39575-DD3A-FC82-EC3D-2E39CFEBC6E2}"/>
              </a:ext>
            </a:extLst>
          </p:cNvPr>
          <p:cNvSpPr>
            <a:spLocks noGrp="1"/>
          </p:cNvSpPr>
          <p:nvPr>
            <p:ph type="title"/>
          </p:nvPr>
        </p:nvSpPr>
        <p:spPr/>
        <p:txBody>
          <a:bodyPr/>
          <a:lstStyle/>
          <a:p>
            <a:r>
              <a:rPr kumimoji="1" lang="en-US" altLang="ja-JP" b="1" dirty="0"/>
              <a:t>Recorded by </a:t>
            </a:r>
            <a:r>
              <a:rPr lang="en-US" altLang="ja-JP" b="1" dirty="0">
                <a:effectLst/>
                <a:latin typeface="+mj-ea"/>
              </a:rPr>
              <a:t>Plano </a:t>
            </a:r>
            <a:r>
              <a:rPr lang="en-US" altLang="ja-JP" b="1" dirty="0" err="1">
                <a:effectLst/>
                <a:latin typeface="+mj-ea"/>
              </a:rPr>
              <a:t>Carpini</a:t>
            </a:r>
            <a:r>
              <a:rPr lang="ja-JP" altLang="ja-JP" b="1">
                <a:effectLst/>
                <a:latin typeface="+mj-ea"/>
              </a:rPr>
              <a:t> </a:t>
            </a:r>
            <a:endParaRPr kumimoji="1" lang="ja-JP" altLang="en-US" b="1">
              <a:latin typeface="+mj-ea"/>
            </a:endParaRPr>
          </a:p>
        </p:txBody>
      </p:sp>
      <p:sp>
        <p:nvSpPr>
          <p:cNvPr id="3" name="コンテンツ プレースホルダー 2">
            <a:extLst>
              <a:ext uri="{FF2B5EF4-FFF2-40B4-BE49-F238E27FC236}">
                <a16:creationId xmlns:a16="http://schemas.microsoft.com/office/drawing/2014/main" id="{1E995066-362A-4178-6531-3ACB36867AD0}"/>
              </a:ext>
            </a:extLst>
          </p:cNvPr>
          <p:cNvSpPr>
            <a:spLocks noGrp="1"/>
          </p:cNvSpPr>
          <p:nvPr>
            <p:ph idx="1"/>
          </p:nvPr>
        </p:nvSpPr>
        <p:spPr/>
        <p:txBody>
          <a:bodyPr/>
          <a:lstStyle/>
          <a:p>
            <a:pPr marL="0" indent="0">
              <a:buNone/>
            </a:pPr>
            <a:r>
              <a:rPr lang="en-US" altLang="ja-JP" sz="3200" kern="100" dirty="0">
                <a:effectLst/>
                <a:latin typeface="+mn-ea"/>
                <a:cs typeface="Times New Roman" panose="02020603050405020304" pitchFamily="18" charset="0"/>
              </a:rPr>
              <a:t>“If someone's livestock is missing, whoever finds it, either leaves it as it is or takes it to the one who is placed for it. </a:t>
            </a:r>
            <a:r>
              <a:rPr lang="en-US" altLang="ja-JP" sz="3200" kern="100" dirty="0">
                <a:solidFill>
                  <a:srgbClr val="FF0000"/>
                </a:solidFill>
                <a:effectLst/>
                <a:latin typeface="+mn-ea"/>
                <a:cs typeface="Times New Roman" panose="02020603050405020304" pitchFamily="18" charset="0"/>
              </a:rPr>
              <a:t>The one whose livestock they meet will claim it from them and receive it without any difficulty.</a:t>
            </a:r>
            <a:r>
              <a:rPr lang="en-US" altLang="ja-JP" sz="3200" kern="100" dirty="0">
                <a:effectLst/>
                <a:latin typeface="+mn-ea"/>
                <a:cs typeface="Times New Roman" panose="02020603050405020304" pitchFamily="18" charset="0"/>
              </a:rPr>
              <a:t>”</a:t>
            </a:r>
            <a:endParaRPr lang="ja-JP" altLang="ja-JP" sz="3200" kern="100">
              <a:effectLst/>
              <a:latin typeface="+mn-ea"/>
              <a:cs typeface="Times New Roman" panose="02020603050405020304" pitchFamily="18" charset="0"/>
            </a:endParaRPr>
          </a:p>
          <a:p>
            <a:pPr marL="0" indent="0">
              <a:buNone/>
            </a:pPr>
            <a:endParaRPr kumimoji="1" lang="ja-JP" altLang="en-US"/>
          </a:p>
        </p:txBody>
      </p:sp>
    </p:spTree>
    <p:extLst>
      <p:ext uri="{BB962C8B-B14F-4D97-AF65-F5344CB8AC3E}">
        <p14:creationId xmlns:p14="http://schemas.microsoft.com/office/powerpoint/2010/main" val="4042832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B94190-707C-7237-7A27-35B49BB0D660}"/>
              </a:ext>
            </a:extLst>
          </p:cNvPr>
          <p:cNvSpPr>
            <a:spLocks noGrp="1"/>
          </p:cNvSpPr>
          <p:nvPr>
            <p:ph type="title"/>
          </p:nvPr>
        </p:nvSpPr>
        <p:spPr/>
        <p:txBody>
          <a:bodyPr/>
          <a:lstStyle/>
          <a:p>
            <a:r>
              <a:rPr kumimoji="1" lang="en-US" altLang="ja-JP" b="1" dirty="0"/>
              <a:t>“Search” for lost livestock</a:t>
            </a:r>
            <a:endParaRPr kumimoji="1" lang="ja-JP" altLang="en-US" b="1"/>
          </a:p>
        </p:txBody>
      </p:sp>
      <p:sp>
        <p:nvSpPr>
          <p:cNvPr id="3" name="コンテンツ プレースホルダー 2">
            <a:extLst>
              <a:ext uri="{FF2B5EF4-FFF2-40B4-BE49-F238E27FC236}">
                <a16:creationId xmlns:a16="http://schemas.microsoft.com/office/drawing/2014/main" id="{9248FAC4-4E8F-A985-2149-49C979988312}"/>
              </a:ext>
            </a:extLst>
          </p:cNvPr>
          <p:cNvSpPr>
            <a:spLocks noGrp="1"/>
          </p:cNvSpPr>
          <p:nvPr>
            <p:ph idx="1"/>
          </p:nvPr>
        </p:nvSpPr>
        <p:spPr/>
        <p:txBody>
          <a:bodyPr>
            <a:normAutofit/>
          </a:bodyPr>
          <a:lstStyle/>
          <a:p>
            <a:pPr marL="0" indent="0">
              <a:buNone/>
            </a:pPr>
            <a:r>
              <a:rPr lang="en-US" altLang="ja-JP" sz="3200" dirty="0">
                <a:effectLst/>
                <a:latin typeface="+mn-ea"/>
              </a:rPr>
              <a:t>The “search” for lost livestock was a social system.</a:t>
            </a:r>
          </a:p>
          <a:p>
            <a:pPr marL="0" indent="0">
              <a:buNone/>
            </a:pPr>
            <a:r>
              <a:rPr lang="en-US" altLang="ja-JP" sz="3200" dirty="0">
                <a:latin typeface="+mn-ea"/>
              </a:rPr>
              <a:t>H</a:t>
            </a:r>
            <a:r>
              <a:rPr lang="en-US" altLang="ja-JP" sz="3200" dirty="0">
                <a:effectLst/>
                <a:latin typeface="+mn-ea"/>
              </a:rPr>
              <a:t>istorically</a:t>
            </a:r>
            <a:r>
              <a:rPr lang="en-US" altLang="ja-JP" sz="3200" dirty="0">
                <a:latin typeface="+mn-ea"/>
              </a:rPr>
              <a:t> it changed and transformed.</a:t>
            </a:r>
          </a:p>
          <a:p>
            <a:pPr marL="0" indent="0">
              <a:buNone/>
            </a:pPr>
            <a:r>
              <a:rPr lang="en-US" altLang="ja-JP" sz="3200" dirty="0">
                <a:latin typeface="+mn-ea"/>
              </a:rPr>
              <a:t>It </a:t>
            </a:r>
            <a:r>
              <a:rPr lang="en-US" altLang="ja-JP" sz="3200" dirty="0">
                <a:effectLst/>
                <a:latin typeface="+mn-ea"/>
              </a:rPr>
              <a:t>reflects the characteristics of nomadic pastoralism.</a:t>
            </a:r>
          </a:p>
          <a:p>
            <a:pPr marL="0" indent="0">
              <a:buNone/>
            </a:pPr>
            <a:r>
              <a:rPr lang="en-US" altLang="ja-JP" sz="3200" dirty="0">
                <a:latin typeface="+mn-ea"/>
              </a:rPr>
              <a:t>It might be the key concept in nomadic pastoralism.</a:t>
            </a:r>
          </a:p>
        </p:txBody>
      </p:sp>
    </p:spTree>
    <p:extLst>
      <p:ext uri="{BB962C8B-B14F-4D97-AF65-F5344CB8AC3E}">
        <p14:creationId xmlns:p14="http://schemas.microsoft.com/office/powerpoint/2010/main" val="2848351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358C43-309C-F192-1D7A-BD387664FCC6}"/>
              </a:ext>
            </a:extLst>
          </p:cNvPr>
          <p:cNvSpPr>
            <a:spLocks noGrp="1"/>
          </p:cNvSpPr>
          <p:nvPr>
            <p:ph type="title"/>
          </p:nvPr>
        </p:nvSpPr>
        <p:spPr/>
        <p:txBody>
          <a:bodyPr/>
          <a:lstStyle/>
          <a:p>
            <a:r>
              <a:rPr lang="en-US" altLang="ja-JP" b="1" dirty="0"/>
              <a:t>Conclusion</a:t>
            </a:r>
            <a:endParaRPr kumimoji="1" lang="ja-JP" altLang="en-US" b="1"/>
          </a:p>
        </p:txBody>
      </p:sp>
      <p:sp>
        <p:nvSpPr>
          <p:cNvPr id="3" name="コンテンツ プレースホルダー 2">
            <a:extLst>
              <a:ext uri="{FF2B5EF4-FFF2-40B4-BE49-F238E27FC236}">
                <a16:creationId xmlns:a16="http://schemas.microsoft.com/office/drawing/2014/main" id="{AE0847BD-132A-9F47-58F5-88C435C31B85}"/>
              </a:ext>
            </a:extLst>
          </p:cNvPr>
          <p:cNvSpPr>
            <a:spLocks noGrp="1"/>
          </p:cNvSpPr>
          <p:nvPr>
            <p:ph idx="1"/>
          </p:nvPr>
        </p:nvSpPr>
        <p:spPr/>
        <p:txBody>
          <a:bodyPr>
            <a:normAutofit/>
          </a:bodyPr>
          <a:lstStyle/>
          <a:p>
            <a:pPr marL="0" indent="0">
              <a:buNone/>
            </a:pPr>
            <a:r>
              <a:rPr lang="en-US" altLang="ja-JP" dirty="0">
                <a:effectLst/>
                <a:latin typeface="+mn-ea"/>
              </a:rPr>
              <a:t>Since democratization, the international programs for development has increased rapidly.</a:t>
            </a:r>
          </a:p>
          <a:p>
            <a:pPr marL="0" indent="0">
              <a:buNone/>
            </a:pPr>
            <a:r>
              <a:rPr lang="en-US" altLang="ja-JP" dirty="0">
                <a:latin typeface="+mn-ea"/>
              </a:rPr>
              <a:t>B</a:t>
            </a:r>
            <a:r>
              <a:rPr lang="en-US" altLang="ja-JP" dirty="0">
                <a:effectLst/>
                <a:latin typeface="+mn-ea"/>
              </a:rPr>
              <a:t>otanical studies have dominated in pastoral research </a:t>
            </a:r>
            <a:r>
              <a:rPr lang="en-US" altLang="ja-JP" dirty="0">
                <a:latin typeface="+mn-ea"/>
              </a:rPr>
              <a:t>i</a:t>
            </a:r>
            <a:r>
              <a:rPr lang="en-US" altLang="ja-JP" dirty="0">
                <a:effectLst/>
                <a:latin typeface="+mn-ea"/>
              </a:rPr>
              <a:t>n order to keep grassland sustainability. </a:t>
            </a:r>
          </a:p>
          <a:p>
            <a:pPr marL="0" indent="0">
              <a:buNone/>
            </a:pPr>
            <a:r>
              <a:rPr lang="en-US" altLang="ja-JP" dirty="0">
                <a:effectLst/>
                <a:latin typeface="+mn-ea"/>
              </a:rPr>
              <a:t>These studies did not deal much with local nomadic nature knowledge TEK. </a:t>
            </a:r>
          </a:p>
          <a:p>
            <a:pPr marL="0" indent="0">
              <a:buNone/>
            </a:pPr>
            <a:r>
              <a:rPr lang="en-US" altLang="ja-JP" dirty="0">
                <a:effectLst/>
                <a:latin typeface="+mn-ea"/>
              </a:rPr>
              <a:t>This may be because the botanical view did not match the perspective of the animal ecologist-ethologist that pastoral nomads have.</a:t>
            </a:r>
            <a:endParaRPr kumimoji="1" lang="ja-JP" altLang="en-US">
              <a:latin typeface="+mn-ea"/>
            </a:endParaRPr>
          </a:p>
        </p:txBody>
      </p:sp>
    </p:spTree>
    <p:extLst>
      <p:ext uri="{BB962C8B-B14F-4D97-AF65-F5344CB8AC3E}">
        <p14:creationId xmlns:p14="http://schemas.microsoft.com/office/powerpoint/2010/main" val="2948273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0868CE-C8DF-BCD0-3579-B17CC1E4FA4B}"/>
              </a:ext>
            </a:extLst>
          </p:cNvPr>
          <p:cNvSpPr>
            <a:spLocks noGrp="1"/>
          </p:cNvSpPr>
          <p:nvPr>
            <p:ph type="title"/>
          </p:nvPr>
        </p:nvSpPr>
        <p:spPr/>
        <p:txBody>
          <a:bodyPr>
            <a:normAutofit/>
          </a:bodyPr>
          <a:lstStyle/>
          <a:p>
            <a:r>
              <a:rPr lang="en-US" altLang="ja-JP" b="1" dirty="0">
                <a:effectLst/>
                <a:latin typeface="+mj-ea"/>
              </a:rPr>
              <a:t>Pastoral </a:t>
            </a:r>
            <a:r>
              <a:rPr lang="en-US" altLang="ja-JP" b="1" dirty="0">
                <a:latin typeface="+mj-ea"/>
              </a:rPr>
              <a:t>N</a:t>
            </a:r>
            <a:r>
              <a:rPr lang="en-US" altLang="ja-JP" b="1" dirty="0">
                <a:effectLst/>
                <a:latin typeface="+mj-ea"/>
              </a:rPr>
              <a:t>omadic </a:t>
            </a:r>
            <a:r>
              <a:rPr lang="en-US" altLang="ja-JP" b="1" dirty="0">
                <a:latin typeface="+mj-ea"/>
              </a:rPr>
              <a:t>T</a:t>
            </a:r>
            <a:r>
              <a:rPr lang="en-US" altLang="ja-JP" b="1" dirty="0">
                <a:effectLst/>
                <a:latin typeface="+mj-ea"/>
              </a:rPr>
              <a:t>heory</a:t>
            </a:r>
            <a:br>
              <a:rPr lang="en-US" altLang="ja-JP" b="1" dirty="0">
                <a:effectLst/>
                <a:latin typeface="+mj-ea"/>
              </a:rPr>
            </a:br>
            <a:r>
              <a:rPr lang="en-US" altLang="ja-JP" b="1" dirty="0">
                <a:effectLst/>
                <a:latin typeface="+mj-ea"/>
              </a:rPr>
              <a:t>renewal as </a:t>
            </a:r>
            <a:r>
              <a:rPr kumimoji="1" lang="en-US" altLang="ja-JP" b="1" dirty="0">
                <a:latin typeface="+mj-ea"/>
              </a:rPr>
              <a:t>Human-Animal Relationship </a:t>
            </a:r>
            <a:endParaRPr kumimoji="1" lang="ja-JP" altLang="en-US" b="1">
              <a:latin typeface="+mj-ea"/>
            </a:endParaRPr>
          </a:p>
        </p:txBody>
      </p:sp>
      <p:sp>
        <p:nvSpPr>
          <p:cNvPr id="3" name="コンテンツ プレースホルダー 2">
            <a:extLst>
              <a:ext uri="{FF2B5EF4-FFF2-40B4-BE49-F238E27FC236}">
                <a16:creationId xmlns:a16="http://schemas.microsoft.com/office/drawing/2014/main" id="{F14E9739-A771-1F31-2F41-8BED026DEEB9}"/>
              </a:ext>
            </a:extLst>
          </p:cNvPr>
          <p:cNvSpPr>
            <a:spLocks noGrp="1"/>
          </p:cNvSpPr>
          <p:nvPr>
            <p:ph idx="1"/>
          </p:nvPr>
        </p:nvSpPr>
        <p:spPr/>
        <p:txBody>
          <a:bodyPr/>
          <a:lstStyle/>
          <a:p>
            <a:pPr marL="0" indent="0">
              <a:buNone/>
            </a:pPr>
            <a:endParaRPr lang="en-US" altLang="ja-JP" sz="1800" kern="100" dirty="0">
              <a:effectLst/>
              <a:latin typeface="Times New Roman" panose="02020603050405020304" pitchFamily="18" charset="0"/>
              <a:ea typeface="游明朝" panose="02020400000000000000" pitchFamily="18" charset="-128"/>
              <a:cs typeface="Times New Roman" panose="02020603050405020304" pitchFamily="18" charset="0"/>
            </a:endParaRPr>
          </a:p>
          <a:p>
            <a:pPr marL="0" indent="0">
              <a:buNone/>
            </a:pPr>
            <a:r>
              <a:rPr lang="en-US" altLang="ja-JP" kern="100" dirty="0">
                <a:effectLst/>
                <a:latin typeface="+mn-ea"/>
                <a:cs typeface="Times New Roman" panose="02020603050405020304" pitchFamily="18" charset="0"/>
              </a:rPr>
              <a:t>In recent years, pastoral nomadic theory has entered a new phase. Because grazing has come to be understood as “intermittent coexistences” (</a:t>
            </a:r>
            <a:r>
              <a:rPr lang="en-US" altLang="ja-JP" kern="100" dirty="0" err="1">
                <a:effectLst/>
                <a:latin typeface="+mn-ea"/>
                <a:cs typeface="Times New Roman" panose="02020603050405020304" pitchFamily="18" charset="0"/>
              </a:rPr>
              <a:t>Stépanoff</a:t>
            </a:r>
            <a:r>
              <a:rPr lang="en-US" altLang="ja-JP" kern="100" dirty="0">
                <a:effectLst/>
                <a:latin typeface="+mn-ea"/>
                <a:cs typeface="Times New Roman" panose="02020603050405020304" pitchFamily="18" charset="0"/>
              </a:rPr>
              <a:t>, </a:t>
            </a:r>
            <a:r>
              <a:rPr lang="en-US" altLang="ja-JP" kern="100" dirty="0" err="1">
                <a:effectLst/>
                <a:latin typeface="+mn-ea"/>
                <a:cs typeface="Times New Roman" panose="02020603050405020304" pitchFamily="18" charset="0"/>
              </a:rPr>
              <a:t>Marchina</a:t>
            </a:r>
            <a:r>
              <a:rPr lang="en-US" altLang="ja-JP" kern="100" dirty="0">
                <a:effectLst/>
                <a:latin typeface="+mn-ea"/>
                <a:cs typeface="Times New Roman" panose="02020603050405020304" pitchFamily="18" charset="0"/>
              </a:rPr>
              <a:t>, et al. 2017) based on livestock autonomy in North Asia, including Mongolia.</a:t>
            </a:r>
            <a:endParaRPr lang="ja-JP" altLang="ja-JP" kern="100">
              <a:effectLst/>
              <a:latin typeface="+mn-ea"/>
              <a:cs typeface="Times New Roman" panose="02020603050405020304" pitchFamily="18" charset="0"/>
            </a:endParaRPr>
          </a:p>
          <a:p>
            <a:pPr marL="0" indent="0">
              <a:buNone/>
            </a:pPr>
            <a:endParaRPr kumimoji="1" lang="ja-JP" altLang="en-US"/>
          </a:p>
        </p:txBody>
      </p:sp>
    </p:spTree>
    <p:extLst>
      <p:ext uri="{BB962C8B-B14F-4D97-AF65-F5344CB8AC3E}">
        <p14:creationId xmlns:p14="http://schemas.microsoft.com/office/powerpoint/2010/main" val="3854549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970E58-C3D9-74AB-2B8B-C94A6CFBF70A}"/>
              </a:ext>
            </a:extLst>
          </p:cNvPr>
          <p:cNvSpPr>
            <a:spLocks noGrp="1"/>
          </p:cNvSpPr>
          <p:nvPr>
            <p:ph type="title"/>
          </p:nvPr>
        </p:nvSpPr>
        <p:spPr/>
        <p:txBody>
          <a:bodyPr/>
          <a:lstStyle/>
          <a:p>
            <a:r>
              <a:rPr kumimoji="1" lang="en-US" altLang="ja-JP" b="1" dirty="0"/>
              <a:t>International collaboration </a:t>
            </a:r>
            <a:br>
              <a:rPr kumimoji="1" lang="en-US" altLang="ja-JP" b="1" dirty="0"/>
            </a:br>
            <a:r>
              <a:rPr kumimoji="1" lang="en-US" altLang="ja-JP" b="1" dirty="0"/>
              <a:t>on lost and search </a:t>
            </a:r>
            <a:endParaRPr kumimoji="1" lang="ja-JP" altLang="en-US" b="1"/>
          </a:p>
        </p:txBody>
      </p:sp>
      <p:sp>
        <p:nvSpPr>
          <p:cNvPr id="3" name="コンテンツ プレースホルダー 2">
            <a:extLst>
              <a:ext uri="{FF2B5EF4-FFF2-40B4-BE49-F238E27FC236}">
                <a16:creationId xmlns:a16="http://schemas.microsoft.com/office/drawing/2014/main" id="{0DD9B058-F0BB-83A9-419F-A3875D2774D5}"/>
              </a:ext>
            </a:extLst>
          </p:cNvPr>
          <p:cNvSpPr>
            <a:spLocks noGrp="1"/>
          </p:cNvSpPr>
          <p:nvPr>
            <p:ph idx="1"/>
          </p:nvPr>
        </p:nvSpPr>
        <p:spPr/>
        <p:txBody>
          <a:bodyPr/>
          <a:lstStyle/>
          <a:p>
            <a:pPr marL="0" indent="0">
              <a:buNone/>
            </a:pPr>
            <a:endParaRPr lang="en-US" altLang="ja-JP" dirty="0"/>
          </a:p>
          <a:p>
            <a:pPr marL="0" indent="0">
              <a:buNone/>
            </a:pPr>
            <a:r>
              <a:rPr lang="en-US" altLang="ja-JP" dirty="0"/>
              <a:t>Collection of Nomads’ TEK</a:t>
            </a:r>
          </a:p>
          <a:p>
            <a:pPr marL="0" indent="0">
              <a:buNone/>
            </a:pPr>
            <a:r>
              <a:rPr lang="en-US" altLang="ja-JP" dirty="0"/>
              <a:t>Focusing on Castrated animals’ statistics </a:t>
            </a:r>
          </a:p>
          <a:p>
            <a:pPr marL="0" indent="0">
              <a:buNone/>
            </a:pPr>
            <a:endParaRPr lang="en-US" altLang="ja-JP" dirty="0"/>
          </a:p>
        </p:txBody>
      </p:sp>
    </p:spTree>
    <p:extLst>
      <p:ext uri="{BB962C8B-B14F-4D97-AF65-F5344CB8AC3E}">
        <p14:creationId xmlns:p14="http://schemas.microsoft.com/office/powerpoint/2010/main" val="1287656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6426EC-2BCE-1DAC-FA04-0593E2C516CF}"/>
              </a:ext>
            </a:extLst>
          </p:cNvPr>
          <p:cNvSpPr>
            <a:spLocks noGrp="1"/>
          </p:cNvSpPr>
          <p:nvPr>
            <p:ph type="title"/>
          </p:nvPr>
        </p:nvSpPr>
        <p:spPr/>
        <p:txBody>
          <a:bodyPr>
            <a:noAutofit/>
          </a:bodyPr>
          <a:lstStyle/>
          <a:p>
            <a:br>
              <a:rPr lang="en-GB" altLang="ja-JP" sz="4000" b="1" dirty="0">
                <a:effectLst/>
                <a:ea typeface="ＭＳ 明朝" panose="02020609040205080304" pitchFamily="49" charset="-128"/>
              </a:rPr>
            </a:br>
            <a:r>
              <a:rPr lang="en-GB" altLang="ja-JP" sz="4000" b="1" dirty="0">
                <a:effectLst/>
                <a:ea typeface="ＭＳ 明朝" panose="02020609040205080304" pitchFamily="49" charset="-128"/>
              </a:rPr>
              <a:t>Publications about Mongolia</a:t>
            </a:r>
            <a:br>
              <a:rPr lang="ja-JP" altLang="ja-JP" sz="4000">
                <a:effectLst/>
                <a:ea typeface="ＭＳ 明朝" panose="02020609040205080304" pitchFamily="49" charset="-128"/>
              </a:rPr>
            </a:br>
            <a:r>
              <a:rPr lang="en-GB" altLang="ja-JP" sz="4000" b="1" dirty="0">
                <a:effectLst/>
                <a:ea typeface="ＭＳ 明朝" panose="02020609040205080304" pitchFamily="49" charset="-128"/>
              </a:rPr>
              <a:t>Monographs (in Japanese)</a:t>
            </a:r>
            <a:br>
              <a:rPr lang="ja-JP" altLang="ja-JP" sz="4000">
                <a:effectLst/>
                <a:ea typeface="ＭＳ 明朝" panose="02020609040205080304" pitchFamily="49" charset="-128"/>
              </a:rPr>
            </a:br>
            <a:endParaRPr kumimoji="1" lang="ja-JP" altLang="en-US" sz="4000"/>
          </a:p>
        </p:txBody>
      </p:sp>
      <p:sp>
        <p:nvSpPr>
          <p:cNvPr id="3" name="コンテンツ プレースホルダー 2">
            <a:extLst>
              <a:ext uri="{FF2B5EF4-FFF2-40B4-BE49-F238E27FC236}">
                <a16:creationId xmlns:a16="http://schemas.microsoft.com/office/drawing/2014/main" id="{1B94FF98-AAF4-FD9E-EC20-64D9917343FB}"/>
              </a:ext>
            </a:extLst>
          </p:cNvPr>
          <p:cNvSpPr>
            <a:spLocks noGrp="1"/>
          </p:cNvSpPr>
          <p:nvPr>
            <p:ph idx="1"/>
          </p:nvPr>
        </p:nvSpPr>
        <p:spPr/>
        <p:txBody>
          <a:bodyPr>
            <a:normAutofit fontScale="85000" lnSpcReduction="10000"/>
          </a:bodyPr>
          <a:lstStyle/>
          <a:p>
            <a:pPr marL="0" indent="0">
              <a:buNone/>
            </a:pPr>
            <a:r>
              <a:rPr lang="en-GB" altLang="ja-JP" sz="2400" dirty="0">
                <a:effectLst/>
                <a:latin typeface="+mn-ea"/>
              </a:rPr>
              <a:t>1991 </a:t>
            </a:r>
            <a:r>
              <a:rPr lang="en-GB" altLang="ja-JP" sz="2400" i="1" dirty="0">
                <a:effectLst/>
                <a:latin typeface="+mn-ea"/>
              </a:rPr>
              <a:t>Spring in Mongolia; anthropological sketch of field work, </a:t>
            </a:r>
            <a:r>
              <a:rPr lang="en-GB" altLang="ja-JP" sz="2400" dirty="0">
                <a:effectLst/>
                <a:latin typeface="+mn-ea"/>
              </a:rPr>
              <a:t>Tokyo: Kawade </a:t>
            </a:r>
            <a:r>
              <a:rPr lang="ja-JP" altLang="en-US" sz="2400">
                <a:effectLst/>
                <a:latin typeface="+mn-ea"/>
              </a:rPr>
              <a:t>　　　　　</a:t>
            </a:r>
            <a:endParaRPr lang="en-US" altLang="ja-JP" sz="2400" dirty="0">
              <a:effectLst/>
              <a:latin typeface="+mn-ea"/>
            </a:endParaRPr>
          </a:p>
          <a:p>
            <a:pPr marL="0" indent="0">
              <a:buNone/>
            </a:pPr>
            <a:r>
              <a:rPr lang="ja-JP" altLang="en-US" sz="2400">
                <a:latin typeface="+mn-ea"/>
              </a:rPr>
              <a:t>　　</a:t>
            </a:r>
            <a:r>
              <a:rPr lang="en-US" altLang="ja-JP" sz="2400" dirty="0">
                <a:latin typeface="+mn-ea"/>
              </a:rPr>
              <a:t>  </a:t>
            </a:r>
            <a:r>
              <a:rPr lang="en-GB" altLang="ja-JP" sz="2400" dirty="0">
                <a:effectLst/>
                <a:latin typeface="+mn-ea"/>
              </a:rPr>
              <a:t>shobo shinsha.</a:t>
            </a:r>
            <a:endParaRPr lang="ja-JP" altLang="ja-JP" sz="2400">
              <a:effectLst/>
              <a:latin typeface="+mn-ea"/>
            </a:endParaRPr>
          </a:p>
          <a:p>
            <a:pPr marL="0" indent="0">
              <a:buNone/>
            </a:pPr>
            <a:r>
              <a:rPr lang="en-GB" altLang="ja-JP" sz="2400" dirty="0">
                <a:effectLst/>
                <a:latin typeface="+mn-ea"/>
              </a:rPr>
              <a:t>1992 </a:t>
            </a:r>
            <a:r>
              <a:rPr lang="en-GB" altLang="ja-JP" sz="2400" i="1" dirty="0">
                <a:effectLst/>
                <a:latin typeface="+mn-ea"/>
              </a:rPr>
              <a:t>Mongolian scenery; interpretation of proverbs</a:t>
            </a:r>
            <a:r>
              <a:rPr lang="en-GB" altLang="ja-JP" sz="2400" dirty="0">
                <a:effectLst/>
                <a:latin typeface="+mn-ea"/>
              </a:rPr>
              <a:t>, Tokyo: Tokyo shoseki.</a:t>
            </a:r>
            <a:endParaRPr lang="ja-JP" altLang="ja-JP" sz="2400">
              <a:effectLst/>
              <a:latin typeface="+mn-ea"/>
            </a:endParaRPr>
          </a:p>
          <a:p>
            <a:pPr marL="0" indent="0">
              <a:buNone/>
            </a:pPr>
            <a:r>
              <a:rPr lang="en-GB" altLang="ja-JP" sz="2400" dirty="0">
                <a:effectLst/>
                <a:latin typeface="+mn-ea"/>
              </a:rPr>
              <a:t>1992</a:t>
            </a:r>
            <a:r>
              <a:rPr lang="en-GB" altLang="ja-JP" sz="2400" i="1" dirty="0">
                <a:effectLst/>
                <a:latin typeface="+mn-ea"/>
              </a:rPr>
              <a:t> A kaleidoscope of Mongolia; life style of nomads</a:t>
            </a:r>
            <a:r>
              <a:rPr lang="en-GB" altLang="ja-JP" sz="2400" dirty="0">
                <a:effectLst/>
                <a:latin typeface="+mn-ea"/>
              </a:rPr>
              <a:t>, Tokyo: Kadokawa</a:t>
            </a:r>
          </a:p>
          <a:p>
            <a:pPr marL="0" indent="0">
              <a:buNone/>
            </a:pPr>
            <a:r>
              <a:rPr lang="en-GB" altLang="ja-JP" sz="2400" dirty="0">
                <a:effectLst/>
                <a:latin typeface="+mn-ea"/>
              </a:rPr>
              <a:t>        shuppan.</a:t>
            </a:r>
            <a:endParaRPr lang="ja-JP" altLang="ja-JP" sz="2400">
              <a:effectLst/>
              <a:latin typeface="+mn-ea"/>
            </a:endParaRPr>
          </a:p>
          <a:p>
            <a:pPr marL="0" indent="0">
              <a:buNone/>
            </a:pPr>
            <a:r>
              <a:rPr lang="en-GB" altLang="ja-JP" sz="2400" dirty="0">
                <a:effectLst/>
                <a:latin typeface="+mn-ea"/>
              </a:rPr>
              <a:t>1996 </a:t>
            </a:r>
            <a:r>
              <a:rPr lang="en-GB" altLang="ja-JP" sz="2400" i="1" dirty="0">
                <a:effectLst/>
                <a:latin typeface="+mn-ea"/>
              </a:rPr>
              <a:t>Living world of Mongolian steppe</a:t>
            </a:r>
            <a:r>
              <a:rPr lang="en-GB" altLang="ja-JP" sz="2400" dirty="0">
                <a:effectLst/>
                <a:latin typeface="+mn-ea"/>
              </a:rPr>
              <a:t>, Tokyo: Asahi Newspaper Publication. </a:t>
            </a:r>
          </a:p>
          <a:p>
            <a:pPr marL="0" indent="0">
              <a:buNone/>
            </a:pPr>
            <a:r>
              <a:rPr lang="en-GB" altLang="ja-JP" sz="2400" dirty="0">
                <a:effectLst/>
                <a:latin typeface="+mn-ea"/>
              </a:rPr>
              <a:t>2004</a:t>
            </a:r>
            <a:r>
              <a:rPr lang="en-GB" altLang="ja-JP" sz="2400" i="1" dirty="0">
                <a:effectLst/>
                <a:latin typeface="+mn-ea"/>
              </a:rPr>
              <a:t> Life of Mongolian nomads, </a:t>
            </a:r>
            <a:r>
              <a:rPr lang="en-GB" altLang="ja-JP" sz="2400" dirty="0">
                <a:effectLst/>
                <a:latin typeface="+mn-ea"/>
              </a:rPr>
              <a:t>Osaka: NME.</a:t>
            </a:r>
            <a:endParaRPr lang="ja-JP" altLang="ja-JP" sz="2400">
              <a:effectLst/>
              <a:latin typeface="+mn-ea"/>
            </a:endParaRPr>
          </a:p>
          <a:p>
            <a:pPr marL="0" indent="0">
              <a:buNone/>
            </a:pPr>
            <a:r>
              <a:rPr lang="en-GB" altLang="ja-JP" sz="2400" dirty="0">
                <a:effectLst/>
                <a:latin typeface="+mn-ea"/>
              </a:rPr>
              <a:t>2004 </a:t>
            </a:r>
            <a:r>
              <a:rPr lang="en-GB" altLang="ja-JP" sz="2400" i="1" dirty="0">
                <a:effectLst/>
                <a:latin typeface="+mn-ea"/>
              </a:rPr>
              <a:t>Mongolia in the 20</a:t>
            </a:r>
            <a:r>
              <a:rPr lang="en-GB" altLang="ja-JP" sz="2400" i="1" baseline="30000" dirty="0">
                <a:effectLst/>
                <a:latin typeface="+mn-ea"/>
              </a:rPr>
              <a:t>th</a:t>
            </a:r>
            <a:r>
              <a:rPr lang="en-GB" altLang="ja-JP" sz="2400" i="1" dirty="0">
                <a:effectLst/>
                <a:latin typeface="+mn-ea"/>
              </a:rPr>
              <a:t> century; the testimonies of socialism,</a:t>
            </a:r>
            <a:r>
              <a:rPr lang="en-GB" altLang="ja-JP" sz="2400" dirty="0">
                <a:effectLst/>
                <a:latin typeface="+mn-ea"/>
              </a:rPr>
              <a:t> Tokyo: Chuo koron</a:t>
            </a:r>
          </a:p>
          <a:p>
            <a:pPr marL="0" indent="0">
              <a:buNone/>
            </a:pPr>
            <a:r>
              <a:rPr lang="en-GB" altLang="ja-JP" sz="2400" dirty="0">
                <a:latin typeface="+mn-ea"/>
              </a:rPr>
              <a:t>    </a:t>
            </a:r>
            <a:r>
              <a:rPr lang="en-GB" altLang="ja-JP" sz="2400" dirty="0">
                <a:effectLst/>
                <a:latin typeface="+mn-ea"/>
              </a:rPr>
              <a:t>    shinsha.</a:t>
            </a:r>
            <a:endParaRPr lang="ja-JP" altLang="ja-JP" sz="2400">
              <a:effectLst/>
              <a:latin typeface="+mn-ea"/>
            </a:endParaRPr>
          </a:p>
          <a:p>
            <a:pPr marL="0" indent="0">
              <a:buNone/>
            </a:pPr>
            <a:r>
              <a:rPr lang="en-US" altLang="ja-JP" sz="2400" dirty="0">
                <a:effectLst/>
                <a:latin typeface="+mn-ea"/>
              </a:rPr>
              <a:t>2014 </a:t>
            </a:r>
            <a:r>
              <a:rPr lang="en-US" altLang="ja-JP" sz="2400" i="1" dirty="0">
                <a:effectLst/>
                <a:latin typeface="+mn-ea"/>
              </a:rPr>
              <a:t>Steppe makes an anthropologist; under the changing Mongolia</a:t>
            </a:r>
            <a:r>
              <a:rPr lang="en-US" altLang="ja-JP" sz="2400" dirty="0">
                <a:effectLst/>
                <a:latin typeface="+mn-ea"/>
              </a:rPr>
              <a:t>, Kyoto: Rinsen shobo.</a:t>
            </a:r>
            <a:endParaRPr lang="ja-JP" altLang="ja-JP" sz="2400">
              <a:effectLst/>
              <a:latin typeface="+mn-ea"/>
            </a:endParaRPr>
          </a:p>
          <a:p>
            <a:pPr marL="0" indent="0">
              <a:buNone/>
            </a:pPr>
            <a:r>
              <a:rPr lang="en-US" altLang="ja-JP" sz="2400" dirty="0">
                <a:effectLst/>
                <a:latin typeface="+mn-ea"/>
              </a:rPr>
              <a:t>2017 </a:t>
            </a:r>
            <a:r>
              <a:rPr lang="en-US" altLang="ja-JP" sz="2400" i="1" dirty="0">
                <a:effectLst/>
                <a:latin typeface="+mn-ea"/>
              </a:rPr>
              <a:t>Umesao Tadao’s Archives Study, </a:t>
            </a:r>
            <a:r>
              <a:rPr lang="en-US" altLang="ja-JP" sz="2400" dirty="0">
                <a:effectLst/>
                <a:latin typeface="+mn-ea"/>
              </a:rPr>
              <a:t>Kyoto: Minerva shobo.</a:t>
            </a:r>
            <a:endParaRPr lang="ja-JP" altLang="ja-JP" sz="2400">
              <a:effectLst/>
              <a:latin typeface="+mn-ea"/>
            </a:endParaRPr>
          </a:p>
          <a:p>
            <a:pPr marL="0" indent="0">
              <a:buNone/>
            </a:pPr>
            <a:endParaRPr kumimoji="1" lang="ja-JP" altLang="en-US"/>
          </a:p>
        </p:txBody>
      </p:sp>
    </p:spTree>
    <p:extLst>
      <p:ext uri="{BB962C8B-B14F-4D97-AF65-F5344CB8AC3E}">
        <p14:creationId xmlns:p14="http://schemas.microsoft.com/office/powerpoint/2010/main" val="3297863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28255D-D93C-EBDD-E25D-465DF64479D0}"/>
              </a:ext>
            </a:extLst>
          </p:cNvPr>
          <p:cNvSpPr>
            <a:spLocks noGrp="1"/>
          </p:cNvSpPr>
          <p:nvPr>
            <p:ph type="title"/>
          </p:nvPr>
        </p:nvSpPr>
        <p:spPr/>
        <p:txBody>
          <a:bodyPr/>
          <a:lstStyle/>
          <a:p>
            <a:r>
              <a:rPr kumimoji="1" lang="en-US" altLang="ja-JP" b="1" dirty="0"/>
              <a:t>Thank you for your attention!</a:t>
            </a:r>
            <a:endParaRPr kumimoji="1" lang="ja-JP" altLang="en-US" b="1"/>
          </a:p>
        </p:txBody>
      </p:sp>
      <p:pic>
        <p:nvPicPr>
          <p:cNvPr id="4" name="コンテンツ プレースホルダー 4">
            <a:extLst>
              <a:ext uri="{FF2B5EF4-FFF2-40B4-BE49-F238E27FC236}">
                <a16:creationId xmlns:a16="http://schemas.microsoft.com/office/drawing/2014/main" id="{FDEF1626-18E8-3B09-FF12-0B3656FE69F6}"/>
              </a:ext>
            </a:extLst>
          </p:cNvPr>
          <p:cNvPicPr>
            <a:picLocks noGrp="1" noChangeAspect="1"/>
          </p:cNvPicPr>
          <p:nvPr>
            <p:ph idx="1"/>
          </p:nvPr>
        </p:nvPicPr>
        <p:blipFill>
          <a:blip r:embed="rId3"/>
          <a:stretch>
            <a:fillRect/>
          </a:stretch>
        </p:blipFill>
        <p:spPr>
          <a:xfrm>
            <a:off x="2832496" y="1825625"/>
            <a:ext cx="6527007" cy="4351338"/>
          </a:xfrm>
        </p:spPr>
      </p:pic>
    </p:spTree>
    <p:extLst>
      <p:ext uri="{BB962C8B-B14F-4D97-AF65-F5344CB8AC3E}">
        <p14:creationId xmlns:p14="http://schemas.microsoft.com/office/powerpoint/2010/main" val="2381932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957977-063E-2D9E-CC24-76A68C6F277D}"/>
              </a:ext>
            </a:extLst>
          </p:cNvPr>
          <p:cNvSpPr>
            <a:spLocks noGrp="1"/>
          </p:cNvSpPr>
          <p:nvPr>
            <p:ph type="title"/>
          </p:nvPr>
        </p:nvSpPr>
        <p:spPr/>
        <p:txBody>
          <a:bodyPr>
            <a:normAutofit fontScale="90000"/>
          </a:bodyPr>
          <a:lstStyle/>
          <a:p>
            <a:br>
              <a:rPr lang="en-GB" altLang="ja-JP" sz="4400" b="1" dirty="0">
                <a:effectLst/>
                <a:latin typeface="Times New Roman" panose="02020603050405020304" pitchFamily="18" charset="0"/>
                <a:ea typeface="ＭＳ 明朝" panose="02020609040205080304" pitchFamily="49" charset="-128"/>
              </a:rPr>
            </a:br>
            <a:r>
              <a:rPr lang="en-GB" altLang="ja-JP" sz="4400" b="1" dirty="0">
                <a:effectLst/>
                <a:latin typeface="+mj-ea"/>
              </a:rPr>
              <a:t>Books (in Mongolian, including co-author)</a:t>
            </a:r>
            <a:br>
              <a:rPr lang="ja-JP" altLang="ja-JP" sz="4400" b="1">
                <a:effectLst/>
                <a:latin typeface="+mj-ea"/>
              </a:rPr>
            </a:br>
            <a:endParaRPr kumimoji="1" lang="ja-JP" altLang="en-US" b="1">
              <a:latin typeface="+mj-ea"/>
            </a:endParaRPr>
          </a:p>
        </p:txBody>
      </p:sp>
      <p:sp>
        <p:nvSpPr>
          <p:cNvPr id="3" name="コンテンツ プレースホルダー 2">
            <a:extLst>
              <a:ext uri="{FF2B5EF4-FFF2-40B4-BE49-F238E27FC236}">
                <a16:creationId xmlns:a16="http://schemas.microsoft.com/office/drawing/2014/main" id="{4D4938CB-FA42-8F78-4FE7-909B90277F19}"/>
              </a:ext>
            </a:extLst>
          </p:cNvPr>
          <p:cNvSpPr>
            <a:spLocks noGrp="1"/>
          </p:cNvSpPr>
          <p:nvPr>
            <p:ph idx="1"/>
          </p:nvPr>
        </p:nvSpPr>
        <p:spPr/>
        <p:txBody>
          <a:bodyPr>
            <a:normAutofit fontScale="92500"/>
          </a:bodyPr>
          <a:lstStyle/>
          <a:p>
            <a:pPr marL="0" indent="0">
              <a:buNone/>
            </a:pPr>
            <a:r>
              <a:rPr lang="en-GB" altLang="ja-JP" sz="2400" dirty="0">
                <a:effectLst/>
                <a:latin typeface="+mn-ea"/>
              </a:rPr>
              <a:t>1999 Living world of Mongolian steppe, Inner Mongolia peoples’ Publishers.</a:t>
            </a:r>
            <a:endParaRPr lang="ja-JP" altLang="ja-JP" sz="2400">
              <a:effectLst/>
              <a:latin typeface="+mn-ea"/>
            </a:endParaRPr>
          </a:p>
          <a:p>
            <a:pPr marL="0" indent="0">
              <a:buNone/>
            </a:pPr>
            <a:r>
              <a:rPr lang="en-GB" altLang="ja-JP" sz="2400" dirty="0">
                <a:effectLst/>
                <a:latin typeface="+mn-ea"/>
              </a:rPr>
              <a:t>2009 </a:t>
            </a:r>
            <a:r>
              <a:rPr lang="en-GB" altLang="ja-JP" sz="2400" i="1" dirty="0">
                <a:effectLst/>
                <a:latin typeface="+mn-ea"/>
              </a:rPr>
              <a:t>Oral history of mothers in Ejene oasis, Inner Mongolia</a:t>
            </a:r>
            <a:r>
              <a:rPr lang="en-GB" altLang="ja-JP" sz="2400" dirty="0">
                <a:effectLst/>
                <a:latin typeface="+mn-ea"/>
              </a:rPr>
              <a:t>, Ulaanbaatar.</a:t>
            </a:r>
            <a:endParaRPr lang="ja-JP" altLang="ja-JP" sz="2400">
              <a:effectLst/>
              <a:latin typeface="+mn-ea"/>
            </a:endParaRPr>
          </a:p>
          <a:p>
            <a:pPr marL="0" indent="0">
              <a:buNone/>
            </a:pPr>
            <a:r>
              <a:rPr lang="en-GB" altLang="ja-JP" sz="2400" dirty="0">
                <a:effectLst/>
                <a:latin typeface="+mn-ea"/>
              </a:rPr>
              <a:t>2012 </a:t>
            </a:r>
            <a:r>
              <a:rPr lang="en-GB" altLang="ja-JP" sz="2400" i="1" dirty="0">
                <a:solidFill>
                  <a:srgbClr val="222222"/>
                </a:solidFill>
                <a:effectLst/>
                <a:latin typeface="+mn-ea"/>
              </a:rPr>
              <a:t>Pastoralism and Ecosystem Network in Mongolia</a:t>
            </a:r>
            <a:r>
              <a:rPr lang="en-GB" altLang="ja-JP" sz="2400" dirty="0">
                <a:solidFill>
                  <a:srgbClr val="222222"/>
                </a:solidFill>
                <a:effectLst/>
                <a:latin typeface="+mn-ea"/>
              </a:rPr>
              <a:t>, </a:t>
            </a:r>
            <a:r>
              <a:rPr lang="en-US" altLang="ja-JP" sz="2400" dirty="0">
                <a:solidFill>
                  <a:srgbClr val="222222"/>
                </a:solidFill>
                <a:latin typeface="+mn-ea"/>
              </a:rPr>
              <a:t>UB: </a:t>
            </a:r>
            <a:r>
              <a:rPr lang="en-GB" altLang="ja-JP" sz="2400" dirty="0">
                <a:solidFill>
                  <a:srgbClr val="222222"/>
                </a:solidFill>
                <a:effectLst/>
                <a:latin typeface="+mn-ea"/>
              </a:rPr>
              <a:t>Admon.</a:t>
            </a:r>
            <a:endParaRPr lang="ja-JP" altLang="ja-JP" sz="2400">
              <a:effectLst/>
              <a:latin typeface="+mn-ea"/>
            </a:endParaRPr>
          </a:p>
          <a:p>
            <a:pPr marL="0" indent="0">
              <a:buNone/>
            </a:pPr>
            <a:r>
              <a:rPr lang="en-US" altLang="ja-JP" sz="2400" dirty="0">
                <a:effectLst/>
                <a:latin typeface="+mn-ea"/>
              </a:rPr>
              <a:t>2018 </a:t>
            </a:r>
            <a:r>
              <a:rPr lang="en-US" altLang="ja-JP" sz="2400" i="1" dirty="0">
                <a:effectLst/>
                <a:latin typeface="+mn-ea"/>
              </a:rPr>
              <a:t>Steppe makes an anthropologist; under the changing Mongolia</a:t>
            </a:r>
            <a:r>
              <a:rPr lang="en-US" altLang="ja-JP" sz="2400" dirty="0">
                <a:effectLst/>
                <a:latin typeface="+mn-ea"/>
              </a:rPr>
              <a:t>, Kyoto:</a:t>
            </a:r>
          </a:p>
          <a:p>
            <a:pPr marL="0" indent="0">
              <a:buNone/>
            </a:pPr>
            <a:r>
              <a:rPr lang="en-US" altLang="ja-JP" sz="2400" dirty="0">
                <a:effectLst/>
                <a:latin typeface="+mn-ea"/>
              </a:rPr>
              <a:t>         Rinsen shobo. </a:t>
            </a:r>
            <a:r>
              <a:rPr lang="en-GB" altLang="ja-JP" sz="2400" dirty="0">
                <a:effectLst/>
                <a:latin typeface="+mn-ea"/>
              </a:rPr>
              <a:t>(translated into Mongolian)</a:t>
            </a:r>
            <a:endParaRPr lang="ja-JP" altLang="ja-JP" sz="2400">
              <a:effectLst/>
              <a:latin typeface="+mn-ea"/>
            </a:endParaRPr>
          </a:p>
          <a:p>
            <a:pPr marL="0" indent="0">
              <a:buNone/>
            </a:pPr>
            <a:r>
              <a:rPr lang="en-US" altLang="ja-JP" sz="2400" dirty="0">
                <a:effectLst/>
                <a:latin typeface="+mn-ea"/>
              </a:rPr>
              <a:t>2019 </a:t>
            </a:r>
            <a:r>
              <a:rPr lang="en-US" altLang="ja-JP" sz="2400" i="1" dirty="0">
                <a:effectLst/>
                <a:latin typeface="+mn-ea"/>
              </a:rPr>
              <a:t>Steppe makes an anthropologist; under the changing Mongolia</a:t>
            </a:r>
            <a:r>
              <a:rPr lang="en-US" altLang="ja-JP" sz="2400" dirty="0">
                <a:effectLst/>
                <a:latin typeface="+mn-ea"/>
              </a:rPr>
              <a:t>, Kyoto: </a:t>
            </a:r>
          </a:p>
          <a:p>
            <a:pPr marL="0" indent="0">
              <a:buNone/>
            </a:pPr>
            <a:r>
              <a:rPr lang="en-US" altLang="ja-JP" sz="2400" dirty="0">
                <a:latin typeface="+mn-ea"/>
              </a:rPr>
              <a:t>       </a:t>
            </a:r>
            <a:r>
              <a:rPr lang="en-US" altLang="ja-JP" sz="2400" dirty="0">
                <a:effectLst/>
                <a:latin typeface="+mn-ea"/>
              </a:rPr>
              <a:t>  Rinsen shobo. </a:t>
            </a:r>
            <a:r>
              <a:rPr lang="en-GB" altLang="ja-JP" sz="2400" dirty="0">
                <a:effectLst/>
                <a:latin typeface="+mn-ea"/>
              </a:rPr>
              <a:t>(converted into Cyrillic)</a:t>
            </a:r>
            <a:endParaRPr lang="ja-JP" altLang="ja-JP" sz="2400">
              <a:effectLst/>
              <a:latin typeface="+mn-ea"/>
            </a:endParaRPr>
          </a:p>
          <a:p>
            <a:pPr marL="0" indent="0">
              <a:buNone/>
            </a:pPr>
            <a:r>
              <a:rPr lang="en-GB" altLang="ja-JP" sz="2400" dirty="0">
                <a:effectLst/>
                <a:latin typeface="+mn-ea"/>
              </a:rPr>
              <a:t>2019 </a:t>
            </a:r>
            <a:r>
              <a:rPr lang="en-GB" altLang="ja-JP" sz="2400" i="1" dirty="0">
                <a:effectLst/>
                <a:latin typeface="+mn-ea"/>
              </a:rPr>
              <a:t>Living world of Mongolian steppe</a:t>
            </a:r>
            <a:r>
              <a:rPr lang="en-GB" altLang="ja-JP" sz="2400" dirty="0">
                <a:effectLst/>
                <a:latin typeface="+mn-ea"/>
              </a:rPr>
              <a:t>, UB: Sudal Urguu punlishing.</a:t>
            </a:r>
            <a:endParaRPr lang="ja-JP" altLang="ja-JP" sz="2400">
              <a:effectLst/>
              <a:latin typeface="+mn-ea"/>
            </a:endParaRPr>
          </a:p>
          <a:p>
            <a:pPr marL="0" indent="0">
              <a:buNone/>
            </a:pPr>
            <a:r>
              <a:rPr lang="en-GB" altLang="ja-JP" sz="2400" dirty="0">
                <a:effectLst/>
                <a:latin typeface="+mn-ea"/>
              </a:rPr>
              <a:t>2020 </a:t>
            </a:r>
            <a:r>
              <a:rPr lang="en-GB" altLang="ja-JP" sz="2400" i="1" dirty="0">
                <a:effectLst/>
                <a:latin typeface="+mn-ea"/>
              </a:rPr>
              <a:t>Mongolian Propaganda Posters</a:t>
            </a:r>
            <a:r>
              <a:rPr lang="en-GB" altLang="ja-JP" sz="2400" dirty="0">
                <a:effectLst/>
                <a:latin typeface="+mn-ea"/>
              </a:rPr>
              <a:t>, Tokyo: Texnai.</a:t>
            </a:r>
            <a:endParaRPr lang="ja-JP" altLang="ja-JP" sz="2400">
              <a:effectLst/>
              <a:latin typeface="+mn-ea"/>
            </a:endParaRPr>
          </a:p>
          <a:p>
            <a:pPr marL="0" indent="0">
              <a:buNone/>
            </a:pPr>
            <a:r>
              <a:rPr lang="en-GB" altLang="ja-JP" sz="2400" dirty="0">
                <a:effectLst/>
                <a:latin typeface="+mn-ea"/>
              </a:rPr>
              <a:t>2020 </a:t>
            </a:r>
            <a:r>
              <a:rPr lang="en-GB" altLang="ja-JP" sz="2400" i="1" dirty="0">
                <a:effectLst/>
                <a:latin typeface="+mn-ea"/>
              </a:rPr>
              <a:t>Cultural Treasures related to the History of Mongolia in Japan</a:t>
            </a:r>
            <a:r>
              <a:rPr lang="en-GB" altLang="ja-JP" sz="2400" dirty="0">
                <a:effectLst/>
                <a:latin typeface="+mn-ea"/>
              </a:rPr>
              <a:t>, UB: IAMS</a:t>
            </a:r>
            <a:endParaRPr lang="ja-JP" altLang="ja-JP" sz="2400">
              <a:effectLst/>
              <a:latin typeface="+mn-ea"/>
            </a:endParaRPr>
          </a:p>
          <a:p>
            <a:endParaRPr kumimoji="1" lang="ja-JP" altLang="en-US"/>
          </a:p>
        </p:txBody>
      </p:sp>
    </p:spTree>
    <p:extLst>
      <p:ext uri="{BB962C8B-B14F-4D97-AF65-F5344CB8AC3E}">
        <p14:creationId xmlns:p14="http://schemas.microsoft.com/office/powerpoint/2010/main" val="2967879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249708-F39F-A5F2-5667-56DE7CA75EDF}"/>
              </a:ext>
            </a:extLst>
          </p:cNvPr>
          <p:cNvSpPr>
            <a:spLocks noGrp="1"/>
          </p:cNvSpPr>
          <p:nvPr>
            <p:ph type="title"/>
          </p:nvPr>
        </p:nvSpPr>
        <p:spPr>
          <a:xfrm>
            <a:off x="838200" y="168443"/>
            <a:ext cx="10515600" cy="1325563"/>
          </a:xfrm>
        </p:spPr>
        <p:txBody>
          <a:bodyPr>
            <a:normAutofit fontScale="90000"/>
          </a:bodyPr>
          <a:lstStyle/>
          <a:p>
            <a:br>
              <a:rPr lang="en-GB" altLang="ja-JP" sz="4400" b="1" dirty="0">
                <a:effectLst/>
                <a:ea typeface="ＭＳ 明朝" panose="02020609040205080304" pitchFamily="49" charset="-128"/>
              </a:rPr>
            </a:br>
            <a:br>
              <a:rPr lang="en-GB" altLang="ja-JP" sz="4400" b="1" dirty="0">
                <a:effectLst/>
                <a:ea typeface="ＭＳ 明朝" panose="02020609040205080304" pitchFamily="49" charset="-128"/>
              </a:rPr>
            </a:br>
            <a:r>
              <a:rPr lang="en-GB" altLang="ja-JP" sz="4400" b="1" dirty="0">
                <a:effectLst/>
                <a:ea typeface="ＭＳ 明朝" panose="02020609040205080304" pitchFamily="49" charset="-128"/>
              </a:rPr>
              <a:t>Documents: SER (</a:t>
            </a:r>
            <a:r>
              <a:rPr lang="en-GB" altLang="ja-JP" sz="4400" b="1" dirty="0" err="1">
                <a:effectLst/>
                <a:ea typeface="ＭＳ 明朝" panose="02020609040205080304" pitchFamily="49" charset="-128"/>
              </a:rPr>
              <a:t>Senri</a:t>
            </a:r>
            <a:r>
              <a:rPr lang="en-GB" altLang="ja-JP" sz="4400" b="1" dirty="0">
                <a:effectLst/>
                <a:ea typeface="ＭＳ 明朝" panose="02020609040205080304" pitchFamily="49" charset="-128"/>
              </a:rPr>
              <a:t> Ethnological Report) published by NME  </a:t>
            </a:r>
            <a:r>
              <a:rPr lang="en-GB" altLang="ja-JP" sz="2800" b="1" dirty="0">
                <a:highlight>
                  <a:srgbClr val="FFFF00"/>
                </a:highlight>
                <a:ea typeface="ＭＳ 明朝" panose="02020609040205080304" pitchFamily="49" charset="-128"/>
              </a:rPr>
              <a:t>You can download from NME website.</a:t>
            </a:r>
            <a:br>
              <a:rPr lang="ja-JP" altLang="ja-JP" sz="4400">
                <a:effectLst/>
                <a:latin typeface="Times New Roman" panose="02020603050405020304" pitchFamily="18" charset="0"/>
                <a:ea typeface="ＭＳ 明朝" panose="02020609040205080304" pitchFamily="49" charset="-128"/>
              </a:rPr>
            </a:br>
            <a:br>
              <a:rPr lang="ja-JP" altLang="ja-JP" sz="4400">
                <a:effectLst/>
                <a:latin typeface="Times New Roman" panose="02020603050405020304" pitchFamily="18" charset="0"/>
                <a:ea typeface="ＭＳ 明朝" panose="02020609040205080304" pitchFamily="49" charset="-128"/>
              </a:rPr>
            </a:br>
            <a:endParaRPr kumimoji="1" lang="ja-JP" altLang="en-US"/>
          </a:p>
        </p:txBody>
      </p:sp>
      <p:sp>
        <p:nvSpPr>
          <p:cNvPr id="3" name="コンテンツ プレースホルダー 2">
            <a:extLst>
              <a:ext uri="{FF2B5EF4-FFF2-40B4-BE49-F238E27FC236}">
                <a16:creationId xmlns:a16="http://schemas.microsoft.com/office/drawing/2014/main" id="{E649D73A-BC21-0EE8-33E8-7B79E0E1DB6D}"/>
              </a:ext>
            </a:extLst>
          </p:cNvPr>
          <p:cNvSpPr>
            <a:spLocks noGrp="1"/>
          </p:cNvSpPr>
          <p:nvPr>
            <p:ph idx="1"/>
          </p:nvPr>
        </p:nvSpPr>
        <p:spPr>
          <a:xfrm>
            <a:off x="838200" y="1494006"/>
            <a:ext cx="10619874" cy="5183520"/>
          </a:xfrm>
        </p:spPr>
        <p:txBody>
          <a:bodyPr>
            <a:noAutofit/>
          </a:bodyPr>
          <a:lstStyle/>
          <a:p>
            <a:pPr marL="0" indent="0">
              <a:buNone/>
            </a:pPr>
            <a:r>
              <a:rPr lang="en-US" altLang="ja-JP" sz="1600">
                <a:effectLst/>
                <a:latin typeface="Times New Roman" panose="02020603050405020304" pitchFamily="18" charset="0"/>
                <a:ea typeface="ＭＳ 明朝" panose="02020609040205080304" pitchFamily="49" charset="-128"/>
              </a:rPr>
              <a:t>2002 </a:t>
            </a:r>
            <a:r>
              <a:rPr lang="en-GB" altLang="ja-JP" sz="1600">
                <a:effectLst/>
                <a:latin typeface="Times New Roman" panose="02020603050405020304" pitchFamily="18" charset="0"/>
                <a:ea typeface="ＭＳ 明朝" panose="02020609040205080304" pitchFamily="49" charset="-128"/>
              </a:rPr>
              <a:t>SER30   </a:t>
            </a:r>
            <a:r>
              <a:rPr lang="en-GB" altLang="ja-JP" sz="1600" i="1">
                <a:effectLst/>
                <a:latin typeface="Times New Roman" panose="02020603050405020304" pitchFamily="18" charset="0"/>
                <a:ea typeface="ＭＳ 明朝" panose="02020609040205080304" pitchFamily="49" charset="-128"/>
              </a:rPr>
              <a:t>Materials for Mongolian folk culture in Qinghai region</a:t>
            </a:r>
            <a:r>
              <a:rPr lang="en-GB" altLang="ja-JP" sz="1600">
                <a:effectLst/>
                <a:latin typeface="Times New Roman" panose="02020603050405020304" pitchFamily="18" charset="0"/>
                <a:ea typeface="ＭＳ 明朝" panose="02020609040205080304" pitchFamily="49" charset="-128"/>
              </a:rPr>
              <a:t> (in Mongolian)</a:t>
            </a:r>
            <a:endParaRPr lang="ja-JP" altLang="ja-JP" sz="1600">
              <a:effectLst/>
              <a:latin typeface="Times New Roman" panose="02020603050405020304" pitchFamily="18" charset="0"/>
              <a:ea typeface="ＭＳ 明朝" panose="02020609040205080304" pitchFamily="49" charset="-128"/>
            </a:endParaRPr>
          </a:p>
          <a:p>
            <a:pPr marL="0" indent="0">
              <a:buNone/>
            </a:pPr>
            <a:r>
              <a:rPr lang="en-GB" altLang="ja-JP" sz="1600">
                <a:effectLst/>
                <a:latin typeface="Times New Roman" panose="02020603050405020304" pitchFamily="18" charset="0"/>
                <a:ea typeface="ＭＳ 明朝" panose="02020609040205080304" pitchFamily="49" charset="-128"/>
              </a:rPr>
              <a:t>2003 SER42   </a:t>
            </a:r>
            <a:r>
              <a:rPr lang="en-GB" altLang="ja-JP" sz="1600" i="1">
                <a:effectLst/>
                <a:latin typeface="Times New Roman" panose="02020603050405020304" pitchFamily="18" charset="0"/>
                <a:ea typeface="ＭＳ 明朝" panose="02020609040205080304" pitchFamily="49" charset="-128"/>
              </a:rPr>
              <a:t>The Twentieth Century in Mongolia: Interviews about the way to Socialism</a:t>
            </a:r>
            <a:r>
              <a:rPr lang="en-GB" altLang="ja-JP" sz="1600">
                <a:effectLst/>
                <a:latin typeface="Times New Roman" panose="02020603050405020304" pitchFamily="18" charset="0"/>
                <a:ea typeface="ＭＳ 明朝" panose="02020609040205080304" pitchFamily="49" charset="-128"/>
              </a:rPr>
              <a:t> (in Mongolian)</a:t>
            </a:r>
            <a:endParaRPr lang="ja-JP" altLang="ja-JP" sz="1600">
              <a:effectLst/>
              <a:latin typeface="Times New Roman" panose="02020603050405020304" pitchFamily="18" charset="0"/>
              <a:ea typeface="ＭＳ 明朝" panose="02020609040205080304" pitchFamily="49" charset="-128"/>
            </a:endParaRPr>
          </a:p>
          <a:p>
            <a:pPr marL="0" indent="0">
              <a:buNone/>
            </a:pPr>
            <a:r>
              <a:rPr lang="en-GB" altLang="ja-JP" sz="1600">
                <a:effectLst/>
                <a:latin typeface="Times New Roman" panose="02020603050405020304" pitchFamily="18" charset="0"/>
                <a:ea typeface="ＭＳ 明朝" panose="02020609040205080304" pitchFamily="49" charset="-128"/>
              </a:rPr>
              <a:t>2007 SER66&amp;67    </a:t>
            </a:r>
            <a:r>
              <a:rPr lang="en-GB" altLang="ja-JP" sz="1600" i="1">
                <a:effectLst/>
                <a:latin typeface="Times New Roman" panose="02020603050405020304" pitchFamily="18" charset="0"/>
                <a:ea typeface="ＭＳ 明朝" panose="02020609040205080304" pitchFamily="49" charset="-128"/>
              </a:rPr>
              <a:t>A. D. </a:t>
            </a:r>
            <a:r>
              <a:rPr lang="en-GB" altLang="ja-JP" sz="1600" i="1" err="1">
                <a:effectLst/>
                <a:latin typeface="Times New Roman" panose="02020603050405020304" pitchFamily="18" charset="0"/>
                <a:ea typeface="ＭＳ 明朝" panose="02020609040205080304" pitchFamily="49" charset="-128"/>
              </a:rPr>
              <a:t>Simukov</a:t>
            </a:r>
            <a:r>
              <a:rPr lang="en-GB" altLang="ja-JP" sz="1600" i="1">
                <a:effectLst/>
                <a:latin typeface="Times New Roman" panose="02020603050405020304" pitchFamily="18" charset="0"/>
                <a:ea typeface="ＭＳ 明朝" panose="02020609040205080304" pitchFamily="49" charset="-128"/>
              </a:rPr>
              <a:t> Works about Mongolia and for Mongolia</a:t>
            </a:r>
            <a:r>
              <a:rPr lang="en-GB" altLang="ja-JP" sz="1600">
                <a:effectLst/>
                <a:latin typeface="Times New Roman" panose="02020603050405020304" pitchFamily="18" charset="0"/>
                <a:ea typeface="ＭＳ 明朝" panose="02020609040205080304" pitchFamily="49" charset="-128"/>
              </a:rPr>
              <a:t> vol.1 (in Russian)</a:t>
            </a:r>
          </a:p>
          <a:p>
            <a:pPr marL="0" indent="0">
              <a:buNone/>
            </a:pPr>
            <a:r>
              <a:rPr lang="en-GB" altLang="ja-JP" sz="1600">
                <a:effectLst/>
                <a:latin typeface="Times New Roman" panose="02020603050405020304" pitchFamily="18" charset="0"/>
                <a:ea typeface="ＭＳ 明朝" panose="02020609040205080304" pitchFamily="49" charset="-128"/>
              </a:rPr>
              <a:t>2007 SER72   </a:t>
            </a:r>
            <a:r>
              <a:rPr lang="en-GB" altLang="ja-JP" sz="1600" i="1">
                <a:effectLst/>
                <a:latin typeface="Times New Roman" panose="02020603050405020304" pitchFamily="18" charset="0"/>
                <a:ea typeface="ＭＳ 明朝" panose="02020609040205080304" pitchFamily="49" charset="-128"/>
              </a:rPr>
              <a:t>The Twentieth Century in Mongolia (2): Political Life in Socialist Mongolia</a:t>
            </a:r>
            <a:r>
              <a:rPr lang="en-GB" altLang="ja-JP" sz="1600">
                <a:effectLst/>
                <a:latin typeface="Times New Roman" panose="02020603050405020304" pitchFamily="18" charset="0"/>
                <a:ea typeface="ＭＳ 明朝" panose="02020609040205080304" pitchFamily="49" charset="-128"/>
              </a:rPr>
              <a:t> (in Mongolian)</a:t>
            </a:r>
            <a:endParaRPr lang="ja-JP" altLang="ja-JP" sz="1600">
              <a:effectLst/>
              <a:latin typeface="Times New Roman" panose="02020603050405020304" pitchFamily="18" charset="0"/>
              <a:ea typeface="ＭＳ 明朝" panose="02020609040205080304" pitchFamily="49" charset="-128"/>
            </a:endParaRPr>
          </a:p>
          <a:p>
            <a:pPr marL="0" indent="0">
              <a:buNone/>
            </a:pPr>
            <a:r>
              <a:rPr lang="en-GB" altLang="ja-JP" sz="1600">
                <a:effectLst/>
                <a:latin typeface="Times New Roman" panose="02020603050405020304" pitchFamily="18" charset="0"/>
                <a:ea typeface="ＭＳ 明朝" panose="02020609040205080304" pitchFamily="49" charset="-128"/>
              </a:rPr>
              <a:t>2008 SER74&amp;75    </a:t>
            </a:r>
            <a:r>
              <a:rPr lang="en-GB" altLang="ja-JP" sz="1600" i="1">
                <a:effectLst/>
                <a:latin typeface="Times New Roman" panose="02020603050405020304" pitchFamily="18" charset="0"/>
                <a:ea typeface="ＭＳ 明朝" panose="02020609040205080304" pitchFamily="49" charset="-128"/>
              </a:rPr>
              <a:t>A. D. </a:t>
            </a:r>
            <a:r>
              <a:rPr lang="en-GB" altLang="ja-JP" sz="1600" i="1" err="1">
                <a:effectLst/>
                <a:latin typeface="Times New Roman" panose="02020603050405020304" pitchFamily="18" charset="0"/>
                <a:ea typeface="ＭＳ 明朝" panose="02020609040205080304" pitchFamily="49" charset="-128"/>
              </a:rPr>
              <a:t>Simukov</a:t>
            </a:r>
            <a:r>
              <a:rPr lang="en-GB" altLang="ja-JP" sz="1600" i="1">
                <a:effectLst/>
                <a:latin typeface="Times New Roman" panose="02020603050405020304" pitchFamily="18" charset="0"/>
                <a:ea typeface="ＭＳ 明朝" panose="02020609040205080304" pitchFamily="49" charset="-128"/>
              </a:rPr>
              <a:t> Works about Mongolia and for Mongolia</a:t>
            </a:r>
            <a:r>
              <a:rPr lang="en-GB" altLang="ja-JP" sz="1600">
                <a:effectLst/>
                <a:latin typeface="Times New Roman" panose="02020603050405020304" pitchFamily="18" charset="0"/>
                <a:ea typeface="ＭＳ 明朝" panose="02020609040205080304" pitchFamily="49" charset="-128"/>
              </a:rPr>
              <a:t> vol.3-1 (in Russian)</a:t>
            </a:r>
            <a:endParaRPr lang="ja-JP" altLang="ja-JP" sz="1600">
              <a:effectLst/>
              <a:latin typeface="Times New Roman" panose="02020603050405020304" pitchFamily="18" charset="0"/>
              <a:ea typeface="ＭＳ 明朝" panose="02020609040205080304" pitchFamily="49" charset="-128"/>
            </a:endParaRPr>
          </a:p>
          <a:p>
            <a:pPr marL="0" indent="0">
              <a:buNone/>
            </a:pPr>
            <a:r>
              <a:rPr lang="en-GB" altLang="ja-JP" sz="1600">
                <a:effectLst/>
                <a:latin typeface="Times New Roman" panose="02020603050405020304" pitchFamily="18" charset="0"/>
                <a:ea typeface="ＭＳ 明朝" panose="02020609040205080304" pitchFamily="49" charset="-128"/>
              </a:rPr>
              <a:t>2011 SER96</a:t>
            </a:r>
            <a:r>
              <a:rPr lang="en-GB" altLang="ja-JP" sz="1600" i="1">
                <a:effectLst/>
                <a:latin typeface="Times New Roman" panose="02020603050405020304" pitchFamily="18" charset="0"/>
                <a:ea typeface="ＭＳ 明朝" panose="02020609040205080304" pitchFamily="49" charset="-128"/>
              </a:rPr>
              <a:t>   Socialist Devotees and Dissenters Three Twentieth- Century Mongolian Leaders </a:t>
            </a:r>
            <a:r>
              <a:rPr lang="en-GB" altLang="ja-JP" sz="1600">
                <a:effectLst/>
                <a:latin typeface="Times New Roman" panose="02020603050405020304" pitchFamily="18" charset="0"/>
                <a:ea typeface="ＭＳ 明朝" panose="02020609040205080304" pitchFamily="49" charset="-128"/>
              </a:rPr>
              <a:t>(in English)</a:t>
            </a:r>
            <a:endParaRPr lang="ja-JP" altLang="ja-JP" sz="1600">
              <a:effectLst/>
              <a:latin typeface="Times New Roman" panose="02020603050405020304" pitchFamily="18" charset="0"/>
              <a:ea typeface="ＭＳ 明朝" panose="02020609040205080304" pitchFamily="49" charset="-128"/>
            </a:endParaRPr>
          </a:p>
          <a:p>
            <a:pPr marL="0" indent="0">
              <a:buNone/>
            </a:pPr>
            <a:r>
              <a:rPr lang="en-GB" altLang="ja-JP" sz="1600">
                <a:effectLst/>
                <a:latin typeface="Times New Roman" panose="02020603050405020304" pitchFamily="18" charset="0"/>
                <a:ea typeface="ＭＳ 明朝" panose="02020609040205080304" pitchFamily="49" charset="-128"/>
              </a:rPr>
              <a:t>2012 SER107   </a:t>
            </a:r>
            <a:r>
              <a:rPr lang="en-GB" altLang="ja-JP" sz="1600" i="1">
                <a:effectLst/>
                <a:latin typeface="Times New Roman" panose="02020603050405020304" pitchFamily="18" charset="0"/>
                <a:ea typeface="ＭＳ 明朝" panose="02020609040205080304" pitchFamily="49" charset="-128"/>
              </a:rPr>
              <a:t>A Herder, a Trader, and a Lawyer: Three Twentieth-Century Mongolian Leaders </a:t>
            </a:r>
            <a:r>
              <a:rPr lang="en-GB" altLang="ja-JP" sz="1600">
                <a:effectLst/>
                <a:latin typeface="Times New Roman" panose="02020603050405020304" pitchFamily="18" charset="0"/>
                <a:ea typeface="ＭＳ 明朝" panose="02020609040205080304" pitchFamily="49" charset="-128"/>
              </a:rPr>
              <a:t>(in English)</a:t>
            </a:r>
            <a:endParaRPr lang="ja-JP" altLang="ja-JP" sz="1600">
              <a:effectLst/>
              <a:latin typeface="Times New Roman" panose="02020603050405020304" pitchFamily="18" charset="0"/>
              <a:ea typeface="ＭＳ 明朝" panose="02020609040205080304" pitchFamily="49" charset="-128"/>
            </a:endParaRPr>
          </a:p>
          <a:p>
            <a:pPr marL="0" indent="0">
              <a:buNone/>
            </a:pPr>
            <a:r>
              <a:rPr lang="en-GB" altLang="ja-JP" sz="1600">
                <a:effectLst/>
                <a:latin typeface="Times New Roman" panose="02020603050405020304" pitchFamily="18" charset="0"/>
                <a:ea typeface="ＭＳ 明朝" panose="02020609040205080304" pitchFamily="49" charset="-128"/>
              </a:rPr>
              <a:t>2013 SER110   </a:t>
            </a:r>
            <a:r>
              <a:rPr lang="en-GB" altLang="ja-JP" sz="1600" i="1">
                <a:effectLst/>
                <a:latin typeface="Times New Roman" panose="02020603050405020304" pitchFamily="18" charset="0"/>
                <a:ea typeface="ＭＳ 明朝" panose="02020609040205080304" pitchFamily="49" charset="-128"/>
              </a:rPr>
              <a:t>Mongolian State-run Farms</a:t>
            </a:r>
            <a:r>
              <a:rPr lang="en-GB" altLang="ja-JP" sz="1600">
                <a:effectLst/>
                <a:latin typeface="Times New Roman" panose="02020603050405020304" pitchFamily="18" charset="0"/>
                <a:ea typeface="ＭＳ 明朝" panose="02020609040205080304" pitchFamily="49" charset="-128"/>
              </a:rPr>
              <a:t> (in Japanese and Mongolian)</a:t>
            </a:r>
            <a:endParaRPr lang="ja-JP" altLang="ja-JP" sz="1600">
              <a:effectLst/>
              <a:latin typeface="Times New Roman" panose="02020603050405020304" pitchFamily="18" charset="0"/>
              <a:ea typeface="ＭＳ 明朝" panose="02020609040205080304" pitchFamily="49" charset="-128"/>
            </a:endParaRPr>
          </a:p>
          <a:p>
            <a:pPr marL="0" indent="0">
              <a:buNone/>
            </a:pPr>
            <a:r>
              <a:rPr lang="en-GB" altLang="ja-JP" sz="1600">
                <a:effectLst/>
                <a:latin typeface="Times New Roman" panose="02020603050405020304" pitchFamily="18" charset="0"/>
                <a:ea typeface="ＭＳ 明朝" panose="02020609040205080304" pitchFamily="49" charset="-128"/>
              </a:rPr>
              <a:t>2013 SER112   </a:t>
            </a:r>
            <a:r>
              <a:rPr lang="en-GB" altLang="ja-JP" sz="1600" i="1">
                <a:effectLst/>
                <a:latin typeface="Times New Roman" panose="02020603050405020304" pitchFamily="18" charset="0"/>
                <a:ea typeface="ＭＳ 明朝" panose="02020609040205080304" pitchFamily="49" charset="-128"/>
              </a:rPr>
              <a:t>Development Trajectories for Mongolian Women in and after Transition </a:t>
            </a:r>
            <a:r>
              <a:rPr lang="en-GB" altLang="ja-JP" sz="1600">
                <a:effectLst/>
                <a:latin typeface="Times New Roman" panose="02020603050405020304" pitchFamily="18" charset="0"/>
                <a:ea typeface="ＭＳ 明朝" panose="02020609040205080304" pitchFamily="49" charset="-128"/>
              </a:rPr>
              <a:t>(in English)</a:t>
            </a:r>
            <a:endParaRPr lang="ja-JP" altLang="ja-JP" sz="1600">
              <a:effectLst/>
              <a:latin typeface="Times New Roman" panose="02020603050405020304" pitchFamily="18" charset="0"/>
              <a:ea typeface="ＭＳ 明朝" panose="02020609040205080304" pitchFamily="49" charset="-128"/>
            </a:endParaRPr>
          </a:p>
          <a:p>
            <a:pPr marL="0" indent="0">
              <a:buNone/>
            </a:pPr>
            <a:r>
              <a:rPr lang="en-US" altLang="ja-JP" sz="1600">
                <a:effectLst/>
                <a:latin typeface="Times New Roman" panose="02020603050405020304" pitchFamily="18" charset="0"/>
                <a:ea typeface="ＭＳ 明朝" panose="02020609040205080304" pitchFamily="49" charset="-128"/>
              </a:rPr>
              <a:t>2013 SER114 An Oral History of the </a:t>
            </a:r>
            <a:r>
              <a:rPr lang="en-US" altLang="ja-JP" sz="1600" err="1">
                <a:effectLst/>
                <a:latin typeface="Times New Roman" panose="02020603050405020304" pitchFamily="18" charset="0"/>
                <a:ea typeface="ＭＳ 明朝" panose="02020609040205080304" pitchFamily="49" charset="-128"/>
              </a:rPr>
              <a:t>Torgud</a:t>
            </a:r>
            <a:r>
              <a:rPr lang="en-US" altLang="ja-JP" sz="1600">
                <a:effectLst/>
                <a:latin typeface="Times New Roman" panose="02020603050405020304" pitchFamily="18" charset="0"/>
                <a:ea typeface="ＭＳ 明朝" panose="02020609040205080304" pitchFamily="49" charset="-128"/>
              </a:rPr>
              <a:t> People, Stories from Mr. </a:t>
            </a:r>
            <a:r>
              <a:rPr lang="en-US" altLang="ja-JP" sz="1600" err="1">
                <a:effectLst/>
                <a:latin typeface="Times New Roman" panose="02020603050405020304" pitchFamily="18" charset="0"/>
                <a:ea typeface="ＭＳ 明朝" panose="02020609040205080304" pitchFamily="49" charset="-128"/>
              </a:rPr>
              <a:t>Noostai</a:t>
            </a:r>
            <a:r>
              <a:rPr lang="en-US" altLang="ja-JP" sz="1600">
                <a:effectLst/>
                <a:latin typeface="Times New Roman" panose="02020603050405020304" pitchFamily="18" charset="0"/>
                <a:ea typeface="ＭＳ 明朝" panose="02020609040205080304" pitchFamily="49" charset="-128"/>
              </a:rPr>
              <a:t> of </a:t>
            </a:r>
            <a:r>
              <a:rPr lang="en-US" altLang="ja-JP" sz="1600" err="1">
                <a:effectLst/>
                <a:latin typeface="Times New Roman" panose="02020603050405020304" pitchFamily="18" charset="0"/>
                <a:ea typeface="ＭＳ 明朝" panose="02020609040205080304" pitchFamily="49" charset="-128"/>
              </a:rPr>
              <a:t>Khovd</a:t>
            </a:r>
            <a:r>
              <a:rPr lang="en-US" altLang="ja-JP" sz="1600">
                <a:effectLst/>
                <a:latin typeface="Times New Roman" panose="02020603050405020304" pitchFamily="18" charset="0"/>
                <a:ea typeface="ＭＳ 明朝" panose="02020609040205080304" pitchFamily="49" charset="-128"/>
              </a:rPr>
              <a:t> Province, Mongolia</a:t>
            </a:r>
            <a:endParaRPr lang="ja-JP" altLang="ja-JP" sz="1600">
              <a:effectLst/>
              <a:latin typeface="Times New Roman" panose="02020603050405020304" pitchFamily="18" charset="0"/>
              <a:ea typeface="ＭＳ 明朝" panose="02020609040205080304" pitchFamily="49" charset="-128"/>
            </a:endParaRPr>
          </a:p>
          <a:p>
            <a:pPr marL="0" indent="0">
              <a:buNone/>
            </a:pPr>
            <a:r>
              <a:rPr lang="en-GB" altLang="ja-JP" sz="1600">
                <a:effectLst/>
                <a:latin typeface="Times New Roman" panose="02020603050405020304" pitchFamily="18" charset="0"/>
                <a:ea typeface="ＭＳ 明朝" panose="02020609040205080304" pitchFamily="49" charset="-128"/>
              </a:rPr>
              <a:t>2013 SER115 </a:t>
            </a:r>
            <a:r>
              <a:rPr lang="en-GB" altLang="ja-JP" sz="1600" i="1">
                <a:effectLst/>
                <a:latin typeface="Times New Roman" panose="02020603050405020304" pitchFamily="18" charset="0"/>
                <a:ea typeface="ＭＳ 明朝" panose="02020609040205080304" pitchFamily="49" charset="-128"/>
              </a:rPr>
              <a:t>The Twentieth Century in Mongolia (3)</a:t>
            </a:r>
            <a:r>
              <a:rPr lang="en-GB" altLang="ja-JP" sz="1600">
                <a:effectLst/>
                <a:latin typeface="Times New Roman" panose="02020603050405020304" pitchFamily="18" charset="0"/>
                <a:ea typeface="ＭＳ 明朝" panose="02020609040205080304" pitchFamily="49" charset="-128"/>
              </a:rPr>
              <a:t> (in Mongolian, Japanese and English)</a:t>
            </a:r>
            <a:endParaRPr lang="ja-JP" altLang="ja-JP" sz="1600">
              <a:effectLst/>
              <a:latin typeface="Times New Roman" panose="02020603050405020304" pitchFamily="18" charset="0"/>
              <a:ea typeface="ＭＳ 明朝" panose="02020609040205080304" pitchFamily="49" charset="-128"/>
            </a:endParaRPr>
          </a:p>
          <a:p>
            <a:pPr marL="0" indent="0">
              <a:buNone/>
            </a:pPr>
            <a:r>
              <a:rPr lang="en-GB" altLang="ja-JP" sz="1600">
                <a:effectLst/>
                <a:latin typeface="Times New Roman" panose="02020603050405020304" pitchFamily="18" charset="0"/>
                <a:ea typeface="ＭＳ 明朝" panose="02020609040205080304" pitchFamily="49" charset="-128"/>
              </a:rPr>
              <a:t>2014 SER119 </a:t>
            </a:r>
            <a:r>
              <a:rPr lang="en-GB" altLang="ja-JP" sz="1600" i="1">
                <a:effectLst/>
                <a:latin typeface="Times New Roman" panose="02020603050405020304" pitchFamily="18" charset="0"/>
                <a:ea typeface="ＭＳ 明朝" panose="02020609040205080304" pitchFamily="49" charset="-128"/>
              </a:rPr>
              <a:t>Oral Histories of Buryats in China Their Transborder Experiences</a:t>
            </a:r>
            <a:r>
              <a:rPr lang="en-GB" altLang="ja-JP" sz="1600">
                <a:effectLst/>
                <a:latin typeface="Times New Roman" panose="02020603050405020304" pitchFamily="18" charset="0"/>
                <a:ea typeface="ＭＳ 明朝" panose="02020609040205080304" pitchFamily="49" charset="-128"/>
              </a:rPr>
              <a:t> </a:t>
            </a:r>
          </a:p>
          <a:p>
            <a:pPr marL="0" indent="0">
              <a:buNone/>
            </a:pPr>
            <a:r>
              <a:rPr lang="en-GB" altLang="ja-JP" sz="1600">
                <a:effectLst/>
                <a:latin typeface="Times New Roman" panose="02020603050405020304" pitchFamily="18" charset="0"/>
                <a:ea typeface="ＭＳ 明朝" panose="02020609040205080304" pitchFamily="49" charset="-128"/>
              </a:rPr>
              <a:t>2014 SER</a:t>
            </a:r>
            <a:r>
              <a:rPr lang="en-US" altLang="ja-JP" sz="1600">
                <a:effectLst/>
                <a:latin typeface="Times New Roman" panose="02020603050405020304" pitchFamily="18" charset="0"/>
                <a:ea typeface="ＭＳ 明朝" panose="02020609040205080304" pitchFamily="49" charset="-128"/>
              </a:rPr>
              <a:t>121 </a:t>
            </a:r>
            <a:r>
              <a:rPr lang="en-GB" altLang="ja-JP" sz="1600" i="1">
                <a:effectLst/>
                <a:latin typeface="Times New Roman" panose="02020603050405020304" pitchFamily="18" charset="0"/>
                <a:ea typeface="ＭＳ 明朝" panose="02020609040205080304" pitchFamily="49" charset="-128"/>
              </a:rPr>
              <a:t>Mongolia's Transition from Socialism to Capitalism: Four Views</a:t>
            </a:r>
            <a:r>
              <a:rPr lang="en-GB" altLang="ja-JP" sz="1600">
                <a:effectLst/>
                <a:latin typeface="Times New Roman" panose="02020603050405020304" pitchFamily="18" charset="0"/>
                <a:ea typeface="ＭＳ 明朝" panose="02020609040205080304" pitchFamily="49" charset="-128"/>
              </a:rPr>
              <a:t> (in English)</a:t>
            </a:r>
            <a:endParaRPr lang="ja-JP" altLang="ja-JP" sz="1600">
              <a:effectLst/>
              <a:latin typeface="Times New Roman" panose="02020603050405020304" pitchFamily="18" charset="0"/>
              <a:ea typeface="ＭＳ 明朝" panose="02020609040205080304" pitchFamily="49" charset="-128"/>
            </a:endParaRPr>
          </a:p>
          <a:p>
            <a:pPr marL="0" indent="0">
              <a:buNone/>
            </a:pPr>
            <a:r>
              <a:rPr lang="en-US" altLang="ja-JP" sz="1600">
                <a:effectLst/>
                <a:latin typeface="Times New Roman" panose="02020603050405020304" pitchFamily="18" charset="0"/>
                <a:ea typeface="ＭＳ 明朝" panose="02020609040205080304" pitchFamily="49" charset="-128"/>
              </a:rPr>
              <a:t>2021 SER151 </a:t>
            </a:r>
            <a:r>
              <a:rPr lang="en-US" altLang="ja-JP" sz="1600" i="1">
                <a:effectLst/>
                <a:latin typeface="Times New Roman" panose="02020603050405020304" pitchFamily="18" charset="0"/>
                <a:ea typeface="ＭＳ 明朝" panose="02020609040205080304" pitchFamily="49" charset="-128"/>
              </a:rPr>
              <a:t>Explorer of Mongolia A. D. </a:t>
            </a:r>
            <a:r>
              <a:rPr lang="en-US" altLang="ja-JP" sz="1600" i="1" err="1">
                <a:effectLst/>
                <a:latin typeface="Times New Roman" panose="02020603050405020304" pitchFamily="18" charset="0"/>
                <a:ea typeface="ＭＳ 明朝" panose="02020609040205080304" pitchFamily="49" charset="-128"/>
              </a:rPr>
              <a:t>Simukov</a:t>
            </a:r>
            <a:r>
              <a:rPr lang="en-US" altLang="ja-JP" sz="1600" i="1">
                <a:effectLst/>
                <a:latin typeface="Times New Roman" panose="02020603050405020304" pitchFamily="18" charset="0"/>
                <a:ea typeface="ＭＳ 明朝" panose="02020609040205080304" pitchFamily="49" charset="-128"/>
              </a:rPr>
              <a:t>: Letters, Diaries, Documents </a:t>
            </a:r>
            <a:r>
              <a:rPr lang="en-US" altLang="ja-JP" sz="1600">
                <a:effectLst/>
                <a:latin typeface="Times New Roman" panose="02020603050405020304" pitchFamily="18" charset="0"/>
                <a:ea typeface="ＭＳ 明朝" panose="02020609040205080304" pitchFamily="49" charset="-128"/>
              </a:rPr>
              <a:t>(in Russian)  </a:t>
            </a:r>
          </a:p>
          <a:p>
            <a:pPr marL="0" indent="0">
              <a:buNone/>
            </a:pPr>
            <a:r>
              <a:rPr lang="en-GB" altLang="ja-JP" sz="1600">
                <a:effectLst/>
                <a:latin typeface="Times New Roman" panose="02020603050405020304" pitchFamily="18" charset="0"/>
                <a:ea typeface="ＭＳ 明朝" panose="02020609040205080304" pitchFamily="49" charset="-128"/>
              </a:rPr>
              <a:t>2022 SER 154 </a:t>
            </a:r>
            <a:r>
              <a:rPr lang="en-GB" altLang="ja-JP" sz="1600" i="1">
                <a:effectLst/>
                <a:latin typeface="Times New Roman" panose="02020603050405020304" pitchFamily="18" charset="0"/>
                <a:ea typeface="ＭＳ 明朝" panose="02020609040205080304" pitchFamily="49" charset="-128"/>
              </a:rPr>
              <a:t>Master of Mongolia, A. D. </a:t>
            </a:r>
            <a:r>
              <a:rPr lang="en-GB" altLang="ja-JP" sz="1600" i="1" err="1">
                <a:effectLst/>
                <a:latin typeface="Times New Roman" panose="02020603050405020304" pitchFamily="18" charset="0"/>
                <a:ea typeface="ＭＳ 明朝" panose="02020609040205080304" pitchFamily="49" charset="-128"/>
              </a:rPr>
              <a:t>Simukov</a:t>
            </a:r>
            <a:r>
              <a:rPr lang="en-GB" altLang="ja-JP" sz="1600" i="1">
                <a:effectLst/>
                <a:latin typeface="Times New Roman" panose="02020603050405020304" pitchFamily="18" charset="0"/>
                <a:ea typeface="ＭＳ 明朝" panose="02020609040205080304" pitchFamily="49" charset="-128"/>
              </a:rPr>
              <a:t>: His Life and Works </a:t>
            </a:r>
            <a:r>
              <a:rPr lang="en-GB" altLang="ja-JP" sz="1600">
                <a:effectLst/>
                <a:latin typeface="Times New Roman" panose="02020603050405020304" pitchFamily="18" charset="0"/>
                <a:ea typeface="ＭＳ 明朝" panose="02020609040205080304" pitchFamily="49" charset="-128"/>
              </a:rPr>
              <a:t>(in English)</a:t>
            </a:r>
            <a:endParaRPr lang="ja-JP" altLang="ja-JP" sz="1600">
              <a:effectLst/>
              <a:latin typeface="Times New Roman" panose="02020603050405020304" pitchFamily="18" charset="0"/>
              <a:ea typeface="ＭＳ 明朝" panose="02020609040205080304" pitchFamily="49" charset="-128"/>
            </a:endParaRPr>
          </a:p>
        </p:txBody>
      </p:sp>
    </p:spTree>
    <p:extLst>
      <p:ext uri="{BB962C8B-B14F-4D97-AF65-F5344CB8AC3E}">
        <p14:creationId xmlns:p14="http://schemas.microsoft.com/office/powerpoint/2010/main" val="1342236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6ABA29-C1CB-4234-14F2-2C02482EA21A}"/>
              </a:ext>
            </a:extLst>
          </p:cNvPr>
          <p:cNvSpPr>
            <a:spLocks noGrp="1"/>
          </p:cNvSpPr>
          <p:nvPr>
            <p:ph type="title"/>
          </p:nvPr>
        </p:nvSpPr>
        <p:spPr/>
        <p:txBody>
          <a:bodyPr/>
          <a:lstStyle/>
          <a:p>
            <a:r>
              <a:rPr kumimoji="1" lang="en-US" altLang="ja-JP" b="1" dirty="0"/>
              <a:t>Today’s talk </a:t>
            </a:r>
            <a:endParaRPr kumimoji="1" lang="ja-JP" altLang="en-US" b="1"/>
          </a:p>
        </p:txBody>
      </p:sp>
      <p:sp>
        <p:nvSpPr>
          <p:cNvPr id="3" name="コンテンツ プレースホルダー 2">
            <a:extLst>
              <a:ext uri="{FF2B5EF4-FFF2-40B4-BE49-F238E27FC236}">
                <a16:creationId xmlns:a16="http://schemas.microsoft.com/office/drawing/2014/main" id="{7C36CA69-96B3-9500-5886-D0CAFD3A7E5D}"/>
              </a:ext>
            </a:extLst>
          </p:cNvPr>
          <p:cNvSpPr>
            <a:spLocks noGrp="1"/>
          </p:cNvSpPr>
          <p:nvPr>
            <p:ph idx="1"/>
          </p:nvPr>
        </p:nvSpPr>
        <p:spPr/>
        <p:txBody>
          <a:bodyPr/>
          <a:lstStyle/>
          <a:p>
            <a:pPr marL="514350" indent="-514350">
              <a:buAutoNum type="arabicPeriod"/>
            </a:pPr>
            <a:r>
              <a:rPr lang="en-US" altLang="ja-JP" dirty="0"/>
              <a:t>Introduction</a:t>
            </a:r>
          </a:p>
          <a:p>
            <a:pPr marL="514350" indent="-514350">
              <a:buAutoNum type="arabicPeriod"/>
            </a:pPr>
            <a:r>
              <a:rPr kumimoji="1" lang="en-US" altLang="ja-JP" dirty="0"/>
              <a:t>The End of Nomadism?</a:t>
            </a:r>
          </a:p>
          <a:p>
            <a:pPr marL="514350" indent="-514350">
              <a:buAutoNum type="arabicPeriod"/>
            </a:pPr>
            <a:r>
              <a:rPr lang="en-US" altLang="ja-JP" dirty="0"/>
              <a:t>“Castrated Livestock Culture” as Characteristic of the Mongolian Pastoral System</a:t>
            </a:r>
          </a:p>
          <a:p>
            <a:pPr marL="514350" indent="-514350">
              <a:buAutoNum type="arabicPeriod"/>
            </a:pPr>
            <a:r>
              <a:rPr kumimoji="1" lang="en-US" altLang="ja-JP" dirty="0"/>
              <a:t>The Significance o</a:t>
            </a:r>
            <a:r>
              <a:rPr lang="en-US" altLang="ja-JP" dirty="0"/>
              <a:t>f “search” in Nomadism</a:t>
            </a:r>
          </a:p>
          <a:p>
            <a:pPr marL="514350" indent="-514350">
              <a:buAutoNum type="arabicPeriod"/>
            </a:pPr>
            <a:r>
              <a:rPr kumimoji="1" lang="en-US" altLang="ja-JP" dirty="0"/>
              <a:t>Conclusion</a:t>
            </a:r>
          </a:p>
          <a:p>
            <a:pPr marL="0" indent="0">
              <a:buNone/>
            </a:pPr>
            <a:endParaRPr kumimoji="1" lang="en-US" altLang="ja-JP" dirty="0"/>
          </a:p>
          <a:p>
            <a:pPr marL="514350" indent="-514350">
              <a:buAutoNum type="arabicPeriod"/>
            </a:pPr>
            <a:endParaRPr lang="en-US" altLang="ja-JP" dirty="0"/>
          </a:p>
          <a:p>
            <a:pPr marL="0" indent="0">
              <a:buNone/>
            </a:pPr>
            <a:endParaRPr kumimoji="1" lang="ja-JP" altLang="en-US"/>
          </a:p>
        </p:txBody>
      </p:sp>
    </p:spTree>
    <p:extLst>
      <p:ext uri="{BB962C8B-B14F-4D97-AF65-F5344CB8AC3E}">
        <p14:creationId xmlns:p14="http://schemas.microsoft.com/office/powerpoint/2010/main" val="1071693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6BE3A5-6CD4-51BB-FD50-CD2DD8487F26}"/>
              </a:ext>
            </a:extLst>
          </p:cNvPr>
          <p:cNvSpPr>
            <a:spLocks noGrp="1"/>
          </p:cNvSpPr>
          <p:nvPr>
            <p:ph type="title"/>
          </p:nvPr>
        </p:nvSpPr>
        <p:spPr/>
        <p:txBody>
          <a:bodyPr/>
          <a:lstStyle/>
          <a:p>
            <a:r>
              <a:rPr kumimoji="1" lang="en-US" altLang="ja-JP" b="1" dirty="0" err="1"/>
              <a:t>Sedentalization</a:t>
            </a:r>
            <a:r>
              <a:rPr kumimoji="1" lang="en-US" altLang="ja-JP" b="1" dirty="0"/>
              <a:t> in general </a:t>
            </a:r>
            <a:endParaRPr kumimoji="1" lang="ja-JP" altLang="en-US" b="1"/>
          </a:p>
        </p:txBody>
      </p:sp>
      <p:sp>
        <p:nvSpPr>
          <p:cNvPr id="3" name="コンテンツ プレースホルダー 2">
            <a:extLst>
              <a:ext uri="{FF2B5EF4-FFF2-40B4-BE49-F238E27FC236}">
                <a16:creationId xmlns:a16="http://schemas.microsoft.com/office/drawing/2014/main" id="{30E71600-774E-E3E6-6745-AD2363EE5D6C}"/>
              </a:ext>
            </a:extLst>
          </p:cNvPr>
          <p:cNvSpPr>
            <a:spLocks noGrp="1"/>
          </p:cNvSpPr>
          <p:nvPr>
            <p:ph idx="1"/>
          </p:nvPr>
        </p:nvSpPr>
        <p:spPr/>
        <p:txBody>
          <a:bodyPr/>
          <a:lstStyle/>
          <a:p>
            <a:pPr marL="0" indent="0">
              <a:buNone/>
            </a:pPr>
            <a:endParaRPr lang="en-US" altLang="ja-JP" sz="2000" dirty="0">
              <a:effectLst/>
              <a:latin typeface="+mn-ea"/>
            </a:endParaRPr>
          </a:p>
          <a:p>
            <a:pPr marL="0" indent="0">
              <a:buNone/>
            </a:pPr>
            <a:r>
              <a:rPr lang="en-US" altLang="ja-JP" dirty="0">
                <a:effectLst/>
                <a:latin typeface="+mn-ea"/>
              </a:rPr>
              <a:t>Seasonal migration: shorter </a:t>
            </a:r>
            <a:endParaRPr lang="en-US" altLang="ja-JP" dirty="0">
              <a:latin typeface="+mn-ea"/>
            </a:endParaRPr>
          </a:p>
          <a:p>
            <a:pPr marL="0" indent="0">
              <a:buNone/>
            </a:pPr>
            <a:r>
              <a:rPr lang="en-US" altLang="ja-JP" dirty="0">
                <a:effectLst/>
                <a:latin typeface="+mn-ea"/>
              </a:rPr>
              <a:t>                                 smaller range</a:t>
            </a:r>
          </a:p>
          <a:p>
            <a:pPr marL="0" indent="0">
              <a:buNone/>
            </a:pPr>
            <a:r>
              <a:rPr lang="en-US" altLang="ja-JP" dirty="0">
                <a:effectLst/>
                <a:latin typeface="+mn-ea"/>
              </a:rPr>
              <a:t>                                 less frequent</a:t>
            </a:r>
          </a:p>
          <a:p>
            <a:pPr marL="0" indent="0">
              <a:buNone/>
            </a:pPr>
            <a:endParaRPr lang="en-US" altLang="ja-JP" dirty="0">
              <a:effectLst/>
              <a:latin typeface="+mn-ea"/>
            </a:endParaRPr>
          </a:p>
          <a:p>
            <a:pPr marL="0" indent="0">
              <a:buNone/>
            </a:pPr>
            <a:r>
              <a:rPr lang="en-US" altLang="ja-JP" dirty="0">
                <a:latin typeface="+mn-ea"/>
              </a:rPr>
              <a:t>Daily grazing for pasture</a:t>
            </a:r>
            <a:r>
              <a:rPr lang="en-US" altLang="ja-JP">
                <a:latin typeface="+mn-ea"/>
              </a:rPr>
              <a:t>: shorter</a:t>
            </a:r>
            <a:endParaRPr lang="en-US" altLang="ja-JP" dirty="0">
              <a:latin typeface="+mn-ea"/>
            </a:endParaRPr>
          </a:p>
          <a:p>
            <a:pPr marL="0" indent="0">
              <a:buNone/>
            </a:pPr>
            <a:r>
              <a:rPr lang="en-US" altLang="ja-JP" dirty="0">
                <a:effectLst/>
                <a:latin typeface="+mn-ea"/>
              </a:rPr>
              <a:t>                                         smaller range</a:t>
            </a:r>
          </a:p>
          <a:p>
            <a:pPr marL="0" indent="0">
              <a:buNone/>
            </a:pPr>
            <a:r>
              <a:rPr lang="en-US" altLang="ja-JP" dirty="0">
                <a:effectLst/>
                <a:latin typeface="+mn-ea"/>
              </a:rPr>
              <a:t>                                         less frequent</a:t>
            </a:r>
          </a:p>
          <a:p>
            <a:pPr marL="0" indent="0">
              <a:buNone/>
            </a:pPr>
            <a:endParaRPr lang="en-US" altLang="ja-JP" sz="2000" dirty="0">
              <a:latin typeface="+mn-ea"/>
            </a:endParaRPr>
          </a:p>
        </p:txBody>
      </p:sp>
    </p:spTree>
    <p:extLst>
      <p:ext uri="{BB962C8B-B14F-4D97-AF65-F5344CB8AC3E}">
        <p14:creationId xmlns:p14="http://schemas.microsoft.com/office/powerpoint/2010/main" val="413773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FCC706-5DAA-71E5-5073-B94BFB286817}"/>
              </a:ext>
            </a:extLst>
          </p:cNvPr>
          <p:cNvSpPr>
            <a:spLocks noGrp="1"/>
          </p:cNvSpPr>
          <p:nvPr>
            <p:ph type="title"/>
          </p:nvPr>
        </p:nvSpPr>
        <p:spPr/>
        <p:txBody>
          <a:bodyPr/>
          <a:lstStyle/>
          <a:p>
            <a:r>
              <a:rPr kumimoji="1" lang="en-US" altLang="ja-JP" b="1" dirty="0"/>
              <a:t>The End of Nomadism ?</a:t>
            </a:r>
            <a:endParaRPr kumimoji="1" lang="ja-JP" altLang="en-US" b="1"/>
          </a:p>
        </p:txBody>
      </p:sp>
      <p:sp>
        <p:nvSpPr>
          <p:cNvPr id="3" name="コンテンツ プレースホルダー 2">
            <a:extLst>
              <a:ext uri="{FF2B5EF4-FFF2-40B4-BE49-F238E27FC236}">
                <a16:creationId xmlns:a16="http://schemas.microsoft.com/office/drawing/2014/main" id="{8FF49AAB-AE06-F25D-0F2C-E20A17AF03D3}"/>
              </a:ext>
            </a:extLst>
          </p:cNvPr>
          <p:cNvSpPr>
            <a:spLocks noGrp="1"/>
          </p:cNvSpPr>
          <p:nvPr>
            <p:ph idx="1"/>
          </p:nvPr>
        </p:nvSpPr>
        <p:spPr/>
        <p:txBody>
          <a:bodyPr>
            <a:normAutofit/>
          </a:bodyPr>
          <a:lstStyle/>
          <a:p>
            <a:pPr marL="0" indent="0">
              <a:buNone/>
            </a:pPr>
            <a:endParaRPr lang="en-US" altLang="ja-JP" sz="2400" dirty="0">
              <a:effectLst/>
              <a:latin typeface="+mn-ea"/>
            </a:endParaRPr>
          </a:p>
          <a:p>
            <a:pPr marL="0" indent="0">
              <a:buNone/>
            </a:pPr>
            <a:r>
              <a:rPr lang="en-US" altLang="ja-JP" dirty="0">
                <a:effectLst/>
                <a:latin typeface="+mn-ea"/>
              </a:rPr>
              <a:t>Declaration by Humphrey and Sneath 1999</a:t>
            </a:r>
            <a:r>
              <a:rPr lang="ja-JP" altLang="ja-JP">
                <a:effectLst/>
                <a:latin typeface="+mn-ea"/>
              </a:rPr>
              <a:t> </a:t>
            </a:r>
            <a:endParaRPr lang="en-US" altLang="ja-JP" dirty="0">
              <a:effectLst/>
              <a:latin typeface="+mn-ea"/>
            </a:endParaRPr>
          </a:p>
          <a:p>
            <a:pPr marL="0" indent="0">
              <a:buNone/>
            </a:pPr>
            <a:r>
              <a:rPr kumimoji="1" lang="en-US" altLang="ja-JP" dirty="0">
                <a:latin typeface="+mn-ea"/>
              </a:rPr>
              <a:t>Rec</a:t>
            </a:r>
            <a:r>
              <a:rPr lang="en-US" altLang="ja-JP" dirty="0">
                <a:latin typeface="+mn-ea"/>
              </a:rPr>
              <a:t>ommendation into Mobile Pastoralism</a:t>
            </a:r>
          </a:p>
          <a:p>
            <a:pPr marL="0" indent="0">
              <a:buNone/>
            </a:pPr>
            <a:endParaRPr kumimoji="1" lang="ja-JP" altLang="en-US" sz="2400">
              <a:latin typeface="+mn-ea"/>
            </a:endParaRPr>
          </a:p>
        </p:txBody>
      </p:sp>
    </p:spTree>
    <p:extLst>
      <p:ext uri="{BB962C8B-B14F-4D97-AF65-F5344CB8AC3E}">
        <p14:creationId xmlns:p14="http://schemas.microsoft.com/office/powerpoint/2010/main" val="586742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17C5B7-F4E6-78EF-B044-AED0EC790CFE}"/>
              </a:ext>
            </a:extLst>
          </p:cNvPr>
          <p:cNvSpPr>
            <a:spLocks noGrp="1"/>
          </p:cNvSpPr>
          <p:nvPr>
            <p:ph type="title"/>
          </p:nvPr>
        </p:nvSpPr>
        <p:spPr/>
        <p:txBody>
          <a:bodyPr/>
          <a:lstStyle/>
          <a:p>
            <a:r>
              <a:rPr kumimoji="1" lang="en-US" altLang="ja-JP" b="1" dirty="0"/>
              <a:t>Connotation of Nomads</a:t>
            </a:r>
            <a:endParaRPr kumimoji="1" lang="ja-JP" altLang="en-US" b="1"/>
          </a:p>
        </p:txBody>
      </p:sp>
      <p:sp>
        <p:nvSpPr>
          <p:cNvPr id="3" name="コンテンツ プレースホルダー 2">
            <a:extLst>
              <a:ext uri="{FF2B5EF4-FFF2-40B4-BE49-F238E27FC236}">
                <a16:creationId xmlns:a16="http://schemas.microsoft.com/office/drawing/2014/main" id="{ED979989-BA84-DC9A-8D92-3C84E6516DD0}"/>
              </a:ext>
            </a:extLst>
          </p:cNvPr>
          <p:cNvSpPr>
            <a:spLocks noGrp="1"/>
          </p:cNvSpPr>
          <p:nvPr>
            <p:ph idx="1"/>
          </p:nvPr>
        </p:nvSpPr>
        <p:spPr/>
        <p:txBody>
          <a:bodyPr/>
          <a:lstStyle/>
          <a:p>
            <a:pPr marL="0" indent="0">
              <a:buNone/>
            </a:pPr>
            <a:endParaRPr kumimoji="1" lang="en-US" altLang="ja-JP" dirty="0"/>
          </a:p>
          <a:p>
            <a:pPr marL="0" indent="0">
              <a:buNone/>
            </a:pPr>
            <a:r>
              <a:rPr lang="en-US" altLang="ja-JP" dirty="0"/>
              <a:t>Nomads means many subsistence economy </a:t>
            </a:r>
          </a:p>
          <a:p>
            <a:pPr marL="0" indent="0">
              <a:buNone/>
            </a:pPr>
            <a:r>
              <a:rPr lang="en-US" altLang="ja-JP" dirty="0"/>
              <a:t>Rather than Pastoralism</a:t>
            </a:r>
          </a:p>
          <a:p>
            <a:pPr marL="0" indent="0">
              <a:buNone/>
            </a:pPr>
            <a:r>
              <a:rPr kumimoji="1" lang="en-US" altLang="ja-JP" dirty="0"/>
              <a:t>Ex. Honey collectors</a:t>
            </a:r>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lang="en-US" altLang="ja-JP" dirty="0"/>
          </a:p>
          <a:p>
            <a:pPr marL="0" indent="0">
              <a:buNone/>
            </a:pPr>
            <a:endParaRPr kumimoji="1" lang="ja-JP" altLang="en-US"/>
          </a:p>
        </p:txBody>
      </p:sp>
    </p:spTree>
    <p:extLst>
      <p:ext uri="{BB962C8B-B14F-4D97-AF65-F5344CB8AC3E}">
        <p14:creationId xmlns:p14="http://schemas.microsoft.com/office/powerpoint/2010/main" val="74211967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2699</Words>
  <Application>Microsoft Macintosh PowerPoint</Application>
  <PresentationFormat>ワイド画面</PresentationFormat>
  <Paragraphs>240</Paragraphs>
  <Slides>30</Slides>
  <Notes>30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30</vt:i4>
      </vt:variant>
    </vt:vector>
  </HeadingPairs>
  <TitlesOfParts>
    <vt:vector size="37" baseType="lpstr">
      <vt:lpstr>ＭＳ 明朝</vt:lpstr>
      <vt:lpstr>游ゴシック</vt:lpstr>
      <vt:lpstr>游ゴシック Light</vt:lpstr>
      <vt:lpstr>游明朝</vt:lpstr>
      <vt:lpstr>Arial</vt:lpstr>
      <vt:lpstr>Times New Roman</vt:lpstr>
      <vt:lpstr>Office テーマ</vt:lpstr>
      <vt:lpstr> Revival of Study  on Nomadic Pastoralism  </vt:lpstr>
      <vt:lpstr> Self-Introduction     </vt:lpstr>
      <vt:lpstr> Publications about Mongolia Monographs (in Japanese) </vt:lpstr>
      <vt:lpstr> Books (in Mongolian, including co-author) </vt:lpstr>
      <vt:lpstr>  Documents: SER (Senri Ethnological Report) published by NME  You can download from NME website.  </vt:lpstr>
      <vt:lpstr>Today’s talk </vt:lpstr>
      <vt:lpstr>Sedentalization in general </vt:lpstr>
      <vt:lpstr>The End of Nomadism ?</vt:lpstr>
      <vt:lpstr>Connotation of Nomads</vt:lpstr>
      <vt:lpstr>Nomadology  as Philosophical concept by G. Deleuze and P-F. Guattari</vt:lpstr>
      <vt:lpstr>Trans-Altai area</vt:lpstr>
      <vt:lpstr>Three focal points can be recognized in pastoral research to date</vt:lpstr>
      <vt:lpstr>PowerPoint プレゼンテーション</vt:lpstr>
      <vt:lpstr>The statistics by Misky 1920</vt:lpstr>
      <vt:lpstr>The percentage of adult female as Indicator of market economy</vt:lpstr>
      <vt:lpstr>PowerPoint プレゼンテーション</vt:lpstr>
      <vt:lpstr>PowerPoint プレゼンテーション</vt:lpstr>
      <vt:lpstr>PowerPoint プレゼンテーション</vt:lpstr>
      <vt:lpstr>Characteristics of Mongolian Pastoralism</vt:lpstr>
      <vt:lpstr>The Characteristics of  Grazing “Castrated Livestock”</vt:lpstr>
      <vt:lpstr>On the way of searching, hunting</vt:lpstr>
      <vt:lpstr>Research question </vt:lpstr>
      <vt:lpstr>Bularghuchi; lost and found officer in history</vt:lpstr>
      <vt:lpstr>Recorded by Marco Polo</vt:lpstr>
      <vt:lpstr>Recorded by Plano Carpini </vt:lpstr>
      <vt:lpstr>“Search” for lost livestock</vt:lpstr>
      <vt:lpstr>Conclusion</vt:lpstr>
      <vt:lpstr>Pastoral Nomadic Theory renewal as Human-Animal Relationship </vt:lpstr>
      <vt:lpstr>International collaboration  on lost and search </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Revival of Study  on Nomadic Pastoralism  </dc:title>
  <dc:creator>査読者</dc:creator>
  <cp:lastModifiedBy>査読者</cp:lastModifiedBy>
  <cp:revision>17</cp:revision>
  <cp:lastPrinted>2024-04-15T03:55:25Z</cp:lastPrinted>
  <dcterms:created xsi:type="dcterms:W3CDTF">2024-04-08T23:52:36Z</dcterms:created>
  <dcterms:modified xsi:type="dcterms:W3CDTF">2024-04-20T15:57:11Z</dcterms:modified>
</cp:coreProperties>
</file>