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6978" r:id="rId5"/>
    <p:sldId id="7338" r:id="rId6"/>
    <p:sldId id="7400" r:id="rId7"/>
    <p:sldId id="7569" r:id="rId8"/>
    <p:sldId id="714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" userDrawn="1">
          <p15:clr>
            <a:srgbClr val="A4A3A4"/>
          </p15:clr>
        </p15:guide>
        <p15:guide id="2" pos="504" userDrawn="1">
          <p15:clr>
            <a:srgbClr val="A4A3A4"/>
          </p15:clr>
        </p15:guide>
        <p15:guide id="5" orient="horz" pos="504" userDrawn="1">
          <p15:clr>
            <a:srgbClr val="A4A3A4"/>
          </p15:clr>
        </p15:guide>
        <p15:guide id="6" orient="horz" pos="432" userDrawn="1">
          <p15:clr>
            <a:srgbClr val="A4A3A4"/>
          </p15:clr>
        </p15:guide>
        <p15:guide id="7" pos="628" userDrawn="1">
          <p15:clr>
            <a:srgbClr val="A4A3A4"/>
          </p15:clr>
        </p15:guide>
        <p15:guide id="8" pos="72" userDrawn="1">
          <p15:clr>
            <a:srgbClr val="A4A3A4"/>
          </p15:clr>
        </p15:guide>
        <p15:guide id="9" orient="horz" pos="3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252525"/>
    <a:srgbClr val="1682DC"/>
    <a:srgbClr val="D59B5A"/>
    <a:srgbClr val="0741D2"/>
    <a:srgbClr val="5E5E5E"/>
    <a:srgbClr val="BF9000"/>
    <a:srgbClr val="F51024"/>
    <a:srgbClr val="D9D9D9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6247" autoAdjust="0"/>
  </p:normalViewPr>
  <p:slideViewPr>
    <p:cSldViewPr snapToGrid="0">
      <p:cViewPr varScale="1">
        <p:scale>
          <a:sx n="128" d="100"/>
          <a:sy n="128" d="100"/>
        </p:scale>
        <p:origin x="552" y="176"/>
      </p:cViewPr>
      <p:guideLst>
        <p:guide orient="horz" pos="408"/>
        <p:guide pos="504"/>
        <p:guide orient="horz" pos="504"/>
        <p:guide orient="horz" pos="432"/>
        <p:guide pos="628"/>
        <p:guide pos="72"/>
        <p:guide orient="horz" pos="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1A0B4-4C2D-4C0C-946C-C5CF38545CC0}" type="datetimeFigureOut">
              <a:rPr lang="en-US" smtClean="0"/>
              <a:t>4/24/24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A7B2B-141B-4C31-83EB-C50FE8892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8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448DF-FA52-4C2C-9639-71926E6B05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72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A7B2B-141B-4C31-83EB-C50FE88927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52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69170-C76C-B1A5-5D31-2EF5F9EF6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016837-966B-AB50-DC6E-F92E3F988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CCC62-9AE1-2431-AE5A-6890970A3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8C35-27BA-4FB0-AE4E-E5ECC9AB4733}" type="datetimeFigureOut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66254-D4F9-E947-7C77-F1CA156B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8B9D0-DDEA-4CCF-31E0-0BC3A459B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114B-9805-4407-BE37-BF5624AB2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5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4B9E3-EB41-F82E-D4A9-761388097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66F59C-2B6F-0437-5056-F8A0D08ED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3C182-FC68-4282-D393-094D1F119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8C35-27BA-4FB0-AE4E-E5ECC9AB4733}" type="datetimeFigureOut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46C28-A790-391A-C7CC-9A9C31943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8FB04-546A-838B-16F6-168656669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114B-9805-4407-BE37-BF5624AB2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5B0CC3-D2D1-20FE-9D7C-E2588631E6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ABBE23-6CD7-BB67-E1ED-56438F558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EEE34-28C2-ABCA-A83E-9A203B284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8C35-27BA-4FB0-AE4E-E5ECC9AB4733}" type="datetimeFigureOut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1CDE1-85F1-2AF9-F613-9710679E6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9D422-32D6-7C9C-E7BB-577AD61A3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114B-9805-4407-BE37-BF5624AB2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8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C2CDA-D84D-DD55-9004-649959790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3977E-0A16-E340-79CF-7CE08CAF7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F472C-1A11-7E36-4B1B-4B361C0B6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8C35-27BA-4FB0-AE4E-E5ECC9AB4733}" type="datetimeFigureOut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83052-13DC-2532-FEFA-45B7D1076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A9D13-30FD-A256-52E0-610A6156B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114B-9805-4407-BE37-BF5624AB2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66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AC044-DDFF-381F-F316-E28747D41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49923-6D6D-4BE7-B805-717DE69FD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45550-98EB-9B93-BAA8-10CC1AB8C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8C35-27BA-4FB0-AE4E-E5ECC9AB4733}" type="datetimeFigureOut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FE76B-5E9A-5753-873E-BBF5F5989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B988D-2221-F001-06EE-94EF060BE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114B-9805-4407-BE37-BF5624AB2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66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489E3-089E-D4DE-6FD3-6313E7E3E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FBAB-3035-26C2-3688-DF4B586B4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FBC72E-4D8B-6B07-6F02-5609A05FB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81539-7AFA-EFB8-1E41-76BF3390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8C35-27BA-4FB0-AE4E-E5ECC9AB4733}" type="datetimeFigureOut">
              <a:rPr lang="en-US" smtClean="0"/>
              <a:t>4/24/24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EDCD60-B8B1-6CA5-52A6-31DC27299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1973F3-B0E3-A17D-DF9E-116D659B6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114B-9805-4407-BE37-BF5624AB2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3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985CE-77DA-73FF-FE0B-2C5BAA67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9EB31-1C73-0E77-49DE-724DD9FED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B2E0EE-828F-E0D8-1F8A-3648FCA40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A74E32-8341-96BD-A04E-B84D89D64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68C114-712A-748D-85F7-0FB314D120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232EAB-0DFC-0B8B-7F18-8AE74A45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8C35-27BA-4FB0-AE4E-E5ECC9AB4733}" type="datetimeFigureOut">
              <a:rPr lang="en-US" smtClean="0"/>
              <a:t>4/24/24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C30A9C-6264-3587-C705-EB74C6498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44373A-6BD4-E8B2-DEBE-3D8588AF3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114B-9805-4407-BE37-BF5624AB2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83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E4E5C-1398-661B-E42B-62A4B6D0D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E83071-FD5F-D43D-932B-26D688E65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8C35-27BA-4FB0-AE4E-E5ECC9AB4733}" type="datetimeFigureOut">
              <a:rPr lang="en-US" smtClean="0"/>
              <a:t>4/24/24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184613-0FC3-1459-82DC-C1757714D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3AC262-4195-8107-793E-36740327B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114B-9805-4407-BE37-BF5624AB2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95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AC86F1-6924-D3D8-FA3C-1D95B804E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8C35-27BA-4FB0-AE4E-E5ECC9AB4733}" type="datetimeFigureOut">
              <a:rPr lang="en-US" smtClean="0"/>
              <a:t>4/24/24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EC4253-B3A7-785D-AA60-3051DB274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EEC82-F3F5-A8B3-5AA5-B679B1710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114B-9805-4407-BE37-BF5624AB2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3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75E4A-D0C9-D3CD-728C-FF1A31BA2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43363-EE07-C18F-88D3-193E64DFF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B1F7A5-B1B9-F969-75D2-52D7481E1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81C07-C9A6-A768-A092-F0A37B406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8C35-27BA-4FB0-AE4E-E5ECC9AB4733}" type="datetimeFigureOut">
              <a:rPr lang="en-US" smtClean="0"/>
              <a:t>4/24/24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7C44D-3D0E-931E-A7E5-EF83BCE8F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4B3595-5995-CBFD-E0AD-10D510CA6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114B-9805-4407-BE37-BF5624AB2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2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2F9EC-9729-CAF8-98A1-D23EC34A8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AB50A3-2C68-CC6B-8A63-007677A61B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7585C3-2520-2458-8F35-77BD06670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F402A-BFF9-4305-B9E6-80E674113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8C35-27BA-4FB0-AE4E-E5ECC9AB4733}" type="datetimeFigureOut">
              <a:rPr lang="en-US" smtClean="0"/>
              <a:t>4/24/24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E73B88-A764-95E4-A225-69AF48F09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CCFC1-4F23-A4A6-D16E-27ABF780D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114B-9805-4407-BE37-BF5624AB2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16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615724-0519-C1C4-24A3-62BE19206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65183-1926-2027-AD74-DA1065E93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47847-29E6-6033-9305-3B23BC70B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18C35-27BA-4FB0-AE4E-E5ECC9AB4733}" type="datetimeFigureOut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57D8A-A1E4-DA91-06A9-1AA3523963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DE889-EC85-C77B-64D7-7E9A55BA4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5114B-9805-4407-BE37-BF5624AB2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5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tiff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44;g225ebcf9501_8_85">
            <a:extLst>
              <a:ext uri="{FF2B5EF4-FFF2-40B4-BE49-F238E27FC236}">
                <a16:creationId xmlns:a16="http://schemas.microsoft.com/office/drawing/2014/main" id="{D490A300-1291-87E3-F686-7F6CA1076EB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r="200" b="9180"/>
          <a:stretch/>
        </p:blipFill>
        <p:spPr>
          <a:xfrm>
            <a:off x="0" y="-1"/>
            <a:ext cx="12154569" cy="6871169"/>
          </a:xfrm>
          <a:prstGeom prst="rect">
            <a:avLst/>
          </a:prstGeom>
          <a:solidFill>
            <a:schemeClr val="dk1">
              <a:alpha val="34509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6" name="Google Shape;879;g226d5f5545a_4_69">
            <a:extLst>
              <a:ext uri="{FF2B5EF4-FFF2-40B4-BE49-F238E27FC236}">
                <a16:creationId xmlns:a16="http://schemas.microsoft.com/office/drawing/2014/main" id="{6348FF5F-E0D2-0F8E-E1C9-BAA8A9B21810}"/>
              </a:ext>
            </a:extLst>
          </p:cNvPr>
          <p:cNvSpPr/>
          <p:nvPr/>
        </p:nvSpPr>
        <p:spPr>
          <a:xfrm>
            <a:off x="0" y="-1"/>
            <a:ext cx="12192001" cy="6818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037;p54">
            <a:extLst>
              <a:ext uri="{FF2B5EF4-FFF2-40B4-BE49-F238E27FC236}">
                <a16:creationId xmlns:a16="http://schemas.microsoft.com/office/drawing/2014/main" id="{3F24082F-222F-2D21-97D7-D0EA2D7C8EB4}"/>
              </a:ext>
            </a:extLst>
          </p:cNvPr>
          <p:cNvSpPr/>
          <p:nvPr/>
        </p:nvSpPr>
        <p:spPr>
          <a:xfrm>
            <a:off x="0" y="-9145"/>
            <a:ext cx="12197420" cy="6880313"/>
          </a:xfrm>
          <a:prstGeom prst="rect">
            <a:avLst/>
          </a:prstGeom>
          <a:gradFill>
            <a:gsLst>
              <a:gs pos="0">
                <a:srgbClr val="C00000"/>
              </a:gs>
              <a:gs pos="50000">
                <a:srgbClr val="00359E">
                  <a:alpha val="74117"/>
                </a:srgbClr>
              </a:gs>
              <a:gs pos="100000">
                <a:srgbClr val="002060"/>
              </a:gs>
            </a:gsLst>
            <a:lin ang="12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dirty="0" err="1"/>
              <a:t>O.Nominchimeg</a:t>
            </a:r>
            <a:endParaRPr lang="en-US" sz="1400" dirty="0"/>
          </a:p>
          <a:p>
            <a:r>
              <a:rPr lang="en-US" sz="1400" dirty="0"/>
              <a:t>Deputy Governor of Ulaanbaatar City</a:t>
            </a:r>
            <a:endParaRPr lang="en-MN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1F4BE2-43C3-8865-70F4-291555BA9809}"/>
              </a:ext>
            </a:extLst>
          </p:cNvPr>
          <p:cNvSpPr txBox="1"/>
          <p:nvPr/>
        </p:nvSpPr>
        <p:spPr>
          <a:xfrm>
            <a:off x="6192078" y="2485807"/>
            <a:ext cx="59205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Montserrat" pitchFamily="2" charset="77"/>
                <a:ea typeface="Roboto Condensed" panose="02000000000000000000" pitchFamily="2" charset="0"/>
              </a:rPr>
              <a:t>TRANS-ALTAI SUSTAINABILITY DIALOGUE</a:t>
            </a:r>
            <a:br>
              <a:rPr lang="en-US" sz="2000" b="1" dirty="0">
                <a:solidFill>
                  <a:schemeClr val="bg1"/>
                </a:solidFill>
                <a:latin typeface="Montserrat" pitchFamily="2" charset="77"/>
                <a:ea typeface="Roboto Condensed" panose="02000000000000000000" pitchFamily="2" charset="0"/>
              </a:rPr>
            </a:br>
            <a:r>
              <a:rPr lang="en-US" sz="2000" b="1" dirty="0">
                <a:solidFill>
                  <a:schemeClr val="bg1"/>
                </a:solidFill>
                <a:latin typeface="Montserrat" pitchFamily="2" charset="77"/>
                <a:ea typeface="Roboto Condensed" panose="02000000000000000000" pitchFamily="2" charset="0"/>
              </a:rPr>
              <a:t>SDG16: PEACE, JUSTICE AND STRONG INSTITUTIONS</a:t>
            </a:r>
          </a:p>
          <a:p>
            <a:pPr algn="r"/>
            <a:r>
              <a:rPr lang="en-US" sz="1600" i="1" dirty="0">
                <a:solidFill>
                  <a:schemeClr val="bg1"/>
                </a:solidFill>
                <a:latin typeface="Montserrat" pitchFamily="2" charset="77"/>
                <a:ea typeface="Roboto Condensed" panose="02000000000000000000" pitchFamily="2" charset="0"/>
              </a:rPr>
              <a:t>Strengthening the Participation of Developing Countries in Global Governance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3AB422-94E1-6E96-655E-75E9154EDFDE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1275" r="46340" b="8889"/>
          <a:stretch/>
        </p:blipFill>
        <p:spPr>
          <a:xfrm>
            <a:off x="0" y="-1"/>
            <a:ext cx="6399555" cy="6248400"/>
          </a:xfrm>
          <a:custGeom>
            <a:avLst/>
            <a:gdLst>
              <a:gd name="connsiteX0" fmla="*/ 0 w 6555324"/>
              <a:gd name="connsiteY0" fmla="*/ 0 h 6248400"/>
              <a:gd name="connsiteX1" fmla="*/ 5847583 w 6555324"/>
              <a:gd name="connsiteY1" fmla="*/ 0 h 6248400"/>
              <a:gd name="connsiteX2" fmla="*/ 5874875 w 6555324"/>
              <a:gd name="connsiteY2" fmla="*/ 36496 h 6248400"/>
              <a:gd name="connsiteX3" fmla="*/ 6555324 w 6555324"/>
              <a:gd name="connsiteY3" fmla="*/ 2264136 h 6248400"/>
              <a:gd name="connsiteX4" fmla="*/ 2571060 w 6555324"/>
              <a:gd name="connsiteY4" fmla="*/ 6248400 h 6248400"/>
              <a:gd name="connsiteX5" fmla="*/ 36699 w 6555324"/>
              <a:gd name="connsiteY5" fmla="*/ 5338588 h 6248400"/>
              <a:gd name="connsiteX6" fmla="*/ 0 w 6555324"/>
              <a:gd name="connsiteY6" fmla="*/ 5305234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5324" h="6248400">
                <a:moveTo>
                  <a:pt x="0" y="0"/>
                </a:moveTo>
                <a:lnTo>
                  <a:pt x="5847583" y="0"/>
                </a:lnTo>
                <a:lnTo>
                  <a:pt x="5874875" y="36496"/>
                </a:lnTo>
                <a:cubicBezTo>
                  <a:pt x="6304475" y="672389"/>
                  <a:pt x="6555324" y="1438968"/>
                  <a:pt x="6555324" y="2264136"/>
                </a:cubicBezTo>
                <a:cubicBezTo>
                  <a:pt x="6555324" y="4464584"/>
                  <a:pt x="4771509" y="6248400"/>
                  <a:pt x="2571060" y="6248400"/>
                </a:cubicBezTo>
                <a:cubicBezTo>
                  <a:pt x="1608364" y="6248400"/>
                  <a:pt x="725414" y="5906967"/>
                  <a:pt x="36699" y="5338588"/>
                </a:cubicBezTo>
                <a:lnTo>
                  <a:pt x="0" y="5305234"/>
                </a:lnTo>
                <a:close/>
              </a:path>
            </a:pathLst>
          </a:custGeom>
          <a:solidFill>
            <a:schemeClr val="dk1">
              <a:alpha val="34509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C4053D-7506-98CF-1535-0BB7355BDCDA}"/>
              </a:ext>
            </a:extLst>
          </p:cNvPr>
          <p:cNvSpPr txBox="1"/>
          <p:nvPr/>
        </p:nvSpPr>
        <p:spPr>
          <a:xfrm>
            <a:off x="8478584" y="4803343"/>
            <a:ext cx="35065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O.NOMINCHIMEG</a:t>
            </a:r>
          </a:p>
          <a:p>
            <a:r>
              <a:rPr lang="en-US" sz="1400" dirty="0">
                <a:solidFill>
                  <a:schemeClr val="bg1"/>
                </a:solidFill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Deputy Governor of Ulaanbaatar City</a:t>
            </a:r>
            <a:endParaRPr lang="en-MN" sz="1400" dirty="0">
              <a:solidFill>
                <a:schemeClr val="bg1"/>
              </a:solidFill>
              <a:latin typeface="Montserrat" pitchFamily="2" charset="77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747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630;p11">
            <a:extLst>
              <a:ext uri="{FF2B5EF4-FFF2-40B4-BE49-F238E27FC236}">
                <a16:creationId xmlns:a16="http://schemas.microsoft.com/office/drawing/2014/main" id="{B80702E3-F6A1-6FAF-F068-037BDEDC72D4}"/>
              </a:ext>
            </a:extLst>
          </p:cNvPr>
          <p:cNvSpPr/>
          <p:nvPr/>
        </p:nvSpPr>
        <p:spPr>
          <a:xfrm>
            <a:off x="0" y="1825251"/>
            <a:ext cx="12187801" cy="1453113"/>
          </a:xfrm>
          <a:prstGeom prst="rect">
            <a:avLst/>
          </a:prstGeom>
          <a:gradFill>
            <a:gsLst>
              <a:gs pos="0">
                <a:srgbClr val="002060">
                  <a:alpha val="31372"/>
                </a:srgbClr>
              </a:gs>
              <a:gs pos="100000">
                <a:srgbClr val="952551"/>
              </a:gs>
            </a:gsLst>
            <a:lin ang="2700000" scaled="0"/>
          </a:gra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5750" tIns="0" rIns="182875" bIns="41147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Open Sans"/>
            </a:endParaRPr>
          </a:p>
        </p:txBody>
      </p:sp>
      <p:sp>
        <p:nvSpPr>
          <p:cNvPr id="2" name="Google Shape;640;p11">
            <a:extLst>
              <a:ext uri="{FF2B5EF4-FFF2-40B4-BE49-F238E27FC236}">
                <a16:creationId xmlns:a16="http://schemas.microsoft.com/office/drawing/2014/main" id="{AADCFCBE-70A4-94C8-CA67-F706EC59A1C2}"/>
              </a:ext>
            </a:extLst>
          </p:cNvPr>
          <p:cNvSpPr txBox="1"/>
          <p:nvPr/>
        </p:nvSpPr>
        <p:spPr>
          <a:xfrm>
            <a:off x="778643" y="353449"/>
            <a:ext cx="9218612" cy="1001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Montserrat" pitchFamily="2" charset="77"/>
              </a:rPr>
              <a:t>Ulaanbaatar is an engine to a sustainable development of our country </a:t>
            </a:r>
            <a:endParaRPr sz="2400" b="1" dirty="0">
              <a:solidFill>
                <a:schemeClr val="bg1"/>
              </a:solidFill>
              <a:latin typeface="Montserrat" pitchFamily="2" charset="77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" name="Google Shape;638;p11">
            <a:extLst>
              <a:ext uri="{FF2B5EF4-FFF2-40B4-BE49-F238E27FC236}">
                <a16:creationId xmlns:a16="http://schemas.microsoft.com/office/drawing/2014/main" id="{58A9F5AA-8950-BE6E-B68F-86108A0D8D97}"/>
              </a:ext>
            </a:extLst>
          </p:cNvPr>
          <p:cNvSpPr/>
          <p:nvPr/>
        </p:nvSpPr>
        <p:spPr>
          <a:xfrm flipV="1">
            <a:off x="9525001" y="639718"/>
            <a:ext cx="26749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Open Sans"/>
            </a:endParaRPr>
          </a:p>
        </p:txBody>
      </p:sp>
      <p:sp>
        <p:nvSpPr>
          <p:cNvPr id="6" name="Google Shape;641;p11">
            <a:extLst>
              <a:ext uri="{FF2B5EF4-FFF2-40B4-BE49-F238E27FC236}">
                <a16:creationId xmlns:a16="http://schemas.microsoft.com/office/drawing/2014/main" id="{50DC0D07-B1C7-3C13-8E29-58E5824B6D26}"/>
              </a:ext>
            </a:extLst>
          </p:cNvPr>
          <p:cNvSpPr/>
          <p:nvPr/>
        </p:nvSpPr>
        <p:spPr>
          <a:xfrm>
            <a:off x="-1" y="639726"/>
            <a:ext cx="12987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Open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36676C-3B22-7B33-97BA-B4FEAAC19EE3}"/>
              </a:ext>
            </a:extLst>
          </p:cNvPr>
          <p:cNvSpPr txBox="1"/>
          <p:nvPr/>
        </p:nvSpPr>
        <p:spPr>
          <a:xfrm>
            <a:off x="3485619" y="2197864"/>
            <a:ext cx="7069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The Law on Legal Status of Ulaanbaatar city was approved by parliament in 2021 </a:t>
            </a:r>
            <a:endParaRPr lang="en-MN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4F7F04-F31E-E5DF-F881-5C0D1C522AEA}"/>
              </a:ext>
            </a:extLst>
          </p:cNvPr>
          <p:cNvSpPr txBox="1"/>
          <p:nvPr/>
        </p:nvSpPr>
        <p:spPr>
          <a:xfrm>
            <a:off x="1298789" y="4257860"/>
            <a:ext cx="38154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solidFill>
                  <a:schemeClr val="bg1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NTEGRATED CITY PLANNING: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800" b="1" dirty="0">
                <a:solidFill>
                  <a:schemeClr val="bg1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atellite cities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Sub centers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Unit districts</a:t>
            </a:r>
          </a:p>
        </p:txBody>
      </p:sp>
      <p:sp>
        <p:nvSpPr>
          <p:cNvPr id="10" name="Google Shape;9262;p63">
            <a:extLst>
              <a:ext uri="{FF2B5EF4-FFF2-40B4-BE49-F238E27FC236}">
                <a16:creationId xmlns:a16="http://schemas.microsoft.com/office/drawing/2014/main" id="{8A17FE9D-6205-D950-FC75-DD15BBCD9CFC}"/>
              </a:ext>
            </a:extLst>
          </p:cNvPr>
          <p:cNvSpPr/>
          <p:nvPr/>
        </p:nvSpPr>
        <p:spPr>
          <a:xfrm>
            <a:off x="1298789" y="2065933"/>
            <a:ext cx="888041" cy="848419"/>
          </a:xfrm>
          <a:custGeom>
            <a:avLst/>
            <a:gdLst/>
            <a:ahLst/>
            <a:cxnLst/>
            <a:rect l="l" t="t" r="r" b="b"/>
            <a:pathLst>
              <a:path w="13038" h="11907" extrusionOk="0">
                <a:moveTo>
                  <a:pt x="6632" y="369"/>
                </a:moveTo>
                <a:cubicBezTo>
                  <a:pt x="6680" y="369"/>
                  <a:pt x="6704" y="405"/>
                  <a:pt x="6704" y="441"/>
                </a:cubicBezTo>
                <a:lnTo>
                  <a:pt x="6704" y="881"/>
                </a:lnTo>
                <a:cubicBezTo>
                  <a:pt x="6644" y="864"/>
                  <a:pt x="6582" y="855"/>
                  <a:pt x="6519" y="855"/>
                </a:cubicBezTo>
                <a:cubicBezTo>
                  <a:pt x="6457" y="855"/>
                  <a:pt x="6394" y="864"/>
                  <a:pt x="6335" y="881"/>
                </a:cubicBezTo>
                <a:lnTo>
                  <a:pt x="6335" y="441"/>
                </a:lnTo>
                <a:lnTo>
                  <a:pt x="6323" y="441"/>
                </a:lnTo>
                <a:cubicBezTo>
                  <a:pt x="6323" y="405"/>
                  <a:pt x="6347" y="369"/>
                  <a:pt x="6394" y="369"/>
                </a:cubicBezTo>
                <a:close/>
                <a:moveTo>
                  <a:pt x="6501" y="1251"/>
                </a:moveTo>
                <a:cubicBezTo>
                  <a:pt x="7061" y="1251"/>
                  <a:pt x="7275" y="2013"/>
                  <a:pt x="6763" y="2286"/>
                </a:cubicBezTo>
                <a:cubicBezTo>
                  <a:pt x="6692" y="2322"/>
                  <a:pt x="6585" y="2346"/>
                  <a:pt x="6501" y="2346"/>
                </a:cubicBezTo>
                <a:cubicBezTo>
                  <a:pt x="6204" y="2346"/>
                  <a:pt x="5954" y="2096"/>
                  <a:pt x="5954" y="1798"/>
                </a:cubicBezTo>
                <a:cubicBezTo>
                  <a:pt x="5954" y="1489"/>
                  <a:pt x="6204" y="1251"/>
                  <a:pt x="6501" y="1251"/>
                </a:cubicBezTo>
                <a:close/>
                <a:moveTo>
                  <a:pt x="2382" y="2429"/>
                </a:moveTo>
                <a:cubicBezTo>
                  <a:pt x="2560" y="2429"/>
                  <a:pt x="2703" y="2572"/>
                  <a:pt x="2703" y="2751"/>
                </a:cubicBezTo>
                <a:cubicBezTo>
                  <a:pt x="2703" y="2929"/>
                  <a:pt x="2560" y="3084"/>
                  <a:pt x="2382" y="3084"/>
                </a:cubicBezTo>
                <a:cubicBezTo>
                  <a:pt x="2215" y="3084"/>
                  <a:pt x="2048" y="2941"/>
                  <a:pt x="2048" y="2751"/>
                </a:cubicBezTo>
                <a:cubicBezTo>
                  <a:pt x="2048" y="2560"/>
                  <a:pt x="2203" y="2429"/>
                  <a:pt x="2382" y="2429"/>
                </a:cubicBezTo>
                <a:close/>
                <a:moveTo>
                  <a:pt x="10657" y="2429"/>
                </a:moveTo>
                <a:cubicBezTo>
                  <a:pt x="10835" y="2429"/>
                  <a:pt x="10978" y="2572"/>
                  <a:pt x="10978" y="2751"/>
                </a:cubicBezTo>
                <a:cubicBezTo>
                  <a:pt x="10978" y="2929"/>
                  <a:pt x="10835" y="3084"/>
                  <a:pt x="10657" y="3084"/>
                </a:cubicBezTo>
                <a:cubicBezTo>
                  <a:pt x="10478" y="3084"/>
                  <a:pt x="10323" y="2941"/>
                  <a:pt x="10323" y="2751"/>
                </a:cubicBezTo>
                <a:cubicBezTo>
                  <a:pt x="10323" y="2560"/>
                  <a:pt x="10478" y="2429"/>
                  <a:pt x="10657" y="2429"/>
                </a:cubicBezTo>
                <a:close/>
                <a:moveTo>
                  <a:pt x="2477" y="3441"/>
                </a:moveTo>
                <a:lnTo>
                  <a:pt x="3715" y="6025"/>
                </a:lnTo>
                <a:lnTo>
                  <a:pt x="1024" y="6025"/>
                </a:lnTo>
                <a:lnTo>
                  <a:pt x="2239" y="3441"/>
                </a:lnTo>
                <a:cubicBezTo>
                  <a:pt x="2275" y="3447"/>
                  <a:pt x="2316" y="3450"/>
                  <a:pt x="2358" y="3450"/>
                </a:cubicBezTo>
                <a:cubicBezTo>
                  <a:pt x="2400" y="3450"/>
                  <a:pt x="2441" y="3447"/>
                  <a:pt x="2477" y="3441"/>
                </a:cubicBezTo>
                <a:close/>
                <a:moveTo>
                  <a:pt x="10776" y="3441"/>
                </a:moveTo>
                <a:lnTo>
                  <a:pt x="11990" y="6025"/>
                </a:lnTo>
                <a:lnTo>
                  <a:pt x="9299" y="6025"/>
                </a:lnTo>
                <a:lnTo>
                  <a:pt x="10538" y="3441"/>
                </a:lnTo>
                <a:cubicBezTo>
                  <a:pt x="10573" y="3447"/>
                  <a:pt x="10612" y="3450"/>
                  <a:pt x="10652" y="3450"/>
                </a:cubicBezTo>
                <a:cubicBezTo>
                  <a:pt x="10692" y="3450"/>
                  <a:pt x="10734" y="3447"/>
                  <a:pt x="10776" y="3441"/>
                </a:cubicBezTo>
                <a:close/>
                <a:moveTo>
                  <a:pt x="4251" y="6418"/>
                </a:moveTo>
                <a:cubicBezTo>
                  <a:pt x="4322" y="6418"/>
                  <a:pt x="4382" y="6477"/>
                  <a:pt x="4382" y="6549"/>
                </a:cubicBezTo>
                <a:lnTo>
                  <a:pt x="4382" y="6668"/>
                </a:lnTo>
                <a:cubicBezTo>
                  <a:pt x="4382" y="6739"/>
                  <a:pt x="4322" y="6799"/>
                  <a:pt x="4251" y="6799"/>
                </a:cubicBezTo>
                <a:lnTo>
                  <a:pt x="501" y="6799"/>
                </a:lnTo>
                <a:cubicBezTo>
                  <a:pt x="429" y="6799"/>
                  <a:pt x="370" y="6739"/>
                  <a:pt x="370" y="6668"/>
                </a:cubicBezTo>
                <a:lnTo>
                  <a:pt x="370" y="6549"/>
                </a:lnTo>
                <a:cubicBezTo>
                  <a:pt x="370" y="6477"/>
                  <a:pt x="429" y="6418"/>
                  <a:pt x="501" y="6418"/>
                </a:cubicBezTo>
                <a:close/>
                <a:moveTo>
                  <a:pt x="12526" y="6418"/>
                </a:moveTo>
                <a:cubicBezTo>
                  <a:pt x="12597" y="6418"/>
                  <a:pt x="12657" y="6477"/>
                  <a:pt x="12657" y="6549"/>
                </a:cubicBezTo>
                <a:lnTo>
                  <a:pt x="12657" y="6668"/>
                </a:lnTo>
                <a:cubicBezTo>
                  <a:pt x="12657" y="6739"/>
                  <a:pt x="12597" y="6799"/>
                  <a:pt x="12526" y="6799"/>
                </a:cubicBezTo>
                <a:lnTo>
                  <a:pt x="8775" y="6799"/>
                </a:lnTo>
                <a:cubicBezTo>
                  <a:pt x="8704" y="6799"/>
                  <a:pt x="8644" y="6739"/>
                  <a:pt x="8644" y="6668"/>
                </a:cubicBezTo>
                <a:lnTo>
                  <a:pt x="8644" y="6549"/>
                </a:lnTo>
                <a:cubicBezTo>
                  <a:pt x="8644" y="6477"/>
                  <a:pt x="8704" y="6418"/>
                  <a:pt x="8775" y="6418"/>
                </a:cubicBezTo>
                <a:close/>
                <a:moveTo>
                  <a:pt x="3715" y="7168"/>
                </a:moveTo>
                <a:cubicBezTo>
                  <a:pt x="3525" y="7787"/>
                  <a:pt x="2953" y="8228"/>
                  <a:pt x="2298" y="8228"/>
                </a:cubicBezTo>
                <a:cubicBezTo>
                  <a:pt x="1644" y="8228"/>
                  <a:pt x="1084" y="7799"/>
                  <a:pt x="905" y="7168"/>
                </a:cubicBezTo>
                <a:close/>
                <a:moveTo>
                  <a:pt x="12145" y="7168"/>
                </a:moveTo>
                <a:cubicBezTo>
                  <a:pt x="11942" y="7787"/>
                  <a:pt x="11383" y="8228"/>
                  <a:pt x="10728" y="8228"/>
                </a:cubicBezTo>
                <a:cubicBezTo>
                  <a:pt x="10073" y="8228"/>
                  <a:pt x="9502" y="7799"/>
                  <a:pt x="9323" y="7168"/>
                </a:cubicBezTo>
                <a:close/>
                <a:moveTo>
                  <a:pt x="7942" y="10371"/>
                </a:moveTo>
                <a:cubicBezTo>
                  <a:pt x="8013" y="10371"/>
                  <a:pt x="8073" y="10430"/>
                  <a:pt x="8073" y="10502"/>
                </a:cubicBezTo>
                <a:lnTo>
                  <a:pt x="8073" y="10764"/>
                </a:lnTo>
                <a:lnTo>
                  <a:pt x="4918" y="10764"/>
                </a:lnTo>
                <a:lnTo>
                  <a:pt x="4918" y="10502"/>
                </a:lnTo>
                <a:cubicBezTo>
                  <a:pt x="4918" y="10430"/>
                  <a:pt x="4977" y="10371"/>
                  <a:pt x="5049" y="10371"/>
                </a:cubicBezTo>
                <a:close/>
                <a:moveTo>
                  <a:pt x="6382" y="0"/>
                </a:moveTo>
                <a:cubicBezTo>
                  <a:pt x="6132" y="0"/>
                  <a:pt x="5930" y="203"/>
                  <a:pt x="5930" y="441"/>
                </a:cubicBezTo>
                <a:lnTo>
                  <a:pt x="5930" y="1060"/>
                </a:lnTo>
                <a:cubicBezTo>
                  <a:pt x="5692" y="1251"/>
                  <a:pt x="5549" y="1536"/>
                  <a:pt x="5561" y="1858"/>
                </a:cubicBezTo>
                <a:lnTo>
                  <a:pt x="3703" y="2370"/>
                </a:lnTo>
                <a:cubicBezTo>
                  <a:pt x="3477" y="2429"/>
                  <a:pt x="3251" y="2465"/>
                  <a:pt x="3037" y="2501"/>
                </a:cubicBezTo>
                <a:cubicBezTo>
                  <a:pt x="2929" y="2227"/>
                  <a:pt x="2679" y="2036"/>
                  <a:pt x="2382" y="2036"/>
                </a:cubicBezTo>
                <a:cubicBezTo>
                  <a:pt x="1989" y="2036"/>
                  <a:pt x="1679" y="2346"/>
                  <a:pt x="1679" y="2739"/>
                </a:cubicBezTo>
                <a:cubicBezTo>
                  <a:pt x="1679" y="2941"/>
                  <a:pt x="1763" y="3132"/>
                  <a:pt x="1917" y="3275"/>
                </a:cubicBezTo>
                <a:lnTo>
                  <a:pt x="608" y="6025"/>
                </a:lnTo>
                <a:lnTo>
                  <a:pt x="501" y="6025"/>
                </a:lnTo>
                <a:cubicBezTo>
                  <a:pt x="215" y="6025"/>
                  <a:pt x="1" y="6251"/>
                  <a:pt x="1" y="6525"/>
                </a:cubicBezTo>
                <a:lnTo>
                  <a:pt x="1" y="6644"/>
                </a:lnTo>
                <a:cubicBezTo>
                  <a:pt x="1" y="6930"/>
                  <a:pt x="215" y="7156"/>
                  <a:pt x="501" y="7156"/>
                </a:cubicBezTo>
                <a:cubicBezTo>
                  <a:pt x="691" y="7989"/>
                  <a:pt x="1441" y="8585"/>
                  <a:pt x="2298" y="8585"/>
                </a:cubicBezTo>
                <a:cubicBezTo>
                  <a:pt x="3168" y="8585"/>
                  <a:pt x="3906" y="7978"/>
                  <a:pt x="4108" y="7156"/>
                </a:cubicBezTo>
                <a:lnTo>
                  <a:pt x="4251" y="7156"/>
                </a:lnTo>
                <a:cubicBezTo>
                  <a:pt x="4537" y="7156"/>
                  <a:pt x="4763" y="6930"/>
                  <a:pt x="4763" y="6644"/>
                </a:cubicBezTo>
                <a:lnTo>
                  <a:pt x="4763" y="6525"/>
                </a:lnTo>
                <a:cubicBezTo>
                  <a:pt x="4763" y="6251"/>
                  <a:pt x="4537" y="6025"/>
                  <a:pt x="4251" y="6025"/>
                </a:cubicBezTo>
                <a:lnTo>
                  <a:pt x="4144" y="6025"/>
                </a:lnTo>
                <a:lnTo>
                  <a:pt x="2834" y="3275"/>
                </a:lnTo>
                <a:cubicBezTo>
                  <a:pt x="2953" y="3167"/>
                  <a:pt x="3037" y="3036"/>
                  <a:pt x="3060" y="2870"/>
                </a:cubicBezTo>
                <a:cubicBezTo>
                  <a:pt x="3310" y="2846"/>
                  <a:pt x="3549" y="2798"/>
                  <a:pt x="3787" y="2727"/>
                </a:cubicBezTo>
                <a:lnTo>
                  <a:pt x="5656" y="2215"/>
                </a:lnTo>
                <a:cubicBezTo>
                  <a:pt x="5716" y="2346"/>
                  <a:pt x="5811" y="2453"/>
                  <a:pt x="5918" y="2548"/>
                </a:cubicBezTo>
                <a:lnTo>
                  <a:pt x="5918" y="10002"/>
                </a:lnTo>
                <a:lnTo>
                  <a:pt x="5037" y="10002"/>
                </a:lnTo>
                <a:cubicBezTo>
                  <a:pt x="4763" y="10002"/>
                  <a:pt x="4537" y="10228"/>
                  <a:pt x="4537" y="10502"/>
                </a:cubicBezTo>
                <a:lnTo>
                  <a:pt x="4537" y="10776"/>
                </a:lnTo>
                <a:cubicBezTo>
                  <a:pt x="4299" y="10823"/>
                  <a:pt x="4120" y="11026"/>
                  <a:pt x="4120" y="11276"/>
                </a:cubicBezTo>
                <a:lnTo>
                  <a:pt x="4120" y="11395"/>
                </a:lnTo>
                <a:cubicBezTo>
                  <a:pt x="4120" y="11680"/>
                  <a:pt x="4346" y="11907"/>
                  <a:pt x="4620" y="11907"/>
                </a:cubicBezTo>
                <a:lnTo>
                  <a:pt x="6049" y="11907"/>
                </a:lnTo>
                <a:cubicBezTo>
                  <a:pt x="6156" y="11907"/>
                  <a:pt x="6251" y="11811"/>
                  <a:pt x="6251" y="11704"/>
                </a:cubicBezTo>
                <a:cubicBezTo>
                  <a:pt x="6251" y="11609"/>
                  <a:pt x="6156" y="11514"/>
                  <a:pt x="6049" y="11514"/>
                </a:cubicBezTo>
                <a:lnTo>
                  <a:pt x="4620" y="11514"/>
                </a:lnTo>
                <a:cubicBezTo>
                  <a:pt x="4549" y="11514"/>
                  <a:pt x="4489" y="11454"/>
                  <a:pt x="4489" y="11383"/>
                </a:cubicBezTo>
                <a:lnTo>
                  <a:pt x="4489" y="11264"/>
                </a:lnTo>
                <a:cubicBezTo>
                  <a:pt x="4489" y="11192"/>
                  <a:pt x="4549" y="11133"/>
                  <a:pt x="4620" y="11133"/>
                </a:cubicBezTo>
                <a:lnTo>
                  <a:pt x="8371" y="11133"/>
                </a:lnTo>
                <a:cubicBezTo>
                  <a:pt x="8454" y="11133"/>
                  <a:pt x="8513" y="11192"/>
                  <a:pt x="8513" y="11264"/>
                </a:cubicBezTo>
                <a:lnTo>
                  <a:pt x="8513" y="11383"/>
                </a:lnTo>
                <a:cubicBezTo>
                  <a:pt x="8513" y="11454"/>
                  <a:pt x="8454" y="11514"/>
                  <a:pt x="8371" y="11514"/>
                </a:cubicBezTo>
                <a:lnTo>
                  <a:pt x="6930" y="11514"/>
                </a:lnTo>
                <a:cubicBezTo>
                  <a:pt x="6823" y="11514"/>
                  <a:pt x="6739" y="11609"/>
                  <a:pt x="6739" y="11704"/>
                </a:cubicBezTo>
                <a:cubicBezTo>
                  <a:pt x="6739" y="11811"/>
                  <a:pt x="6823" y="11907"/>
                  <a:pt x="6930" y="11907"/>
                </a:cubicBezTo>
                <a:lnTo>
                  <a:pt x="8371" y="11907"/>
                </a:lnTo>
                <a:cubicBezTo>
                  <a:pt x="8656" y="11907"/>
                  <a:pt x="8883" y="11680"/>
                  <a:pt x="8883" y="11395"/>
                </a:cubicBezTo>
                <a:lnTo>
                  <a:pt x="8883" y="11276"/>
                </a:lnTo>
                <a:cubicBezTo>
                  <a:pt x="8883" y="11026"/>
                  <a:pt x="8692" y="10799"/>
                  <a:pt x="8454" y="10776"/>
                </a:cubicBezTo>
                <a:lnTo>
                  <a:pt x="8454" y="10502"/>
                </a:lnTo>
                <a:cubicBezTo>
                  <a:pt x="8454" y="10228"/>
                  <a:pt x="8228" y="10002"/>
                  <a:pt x="7942" y="10002"/>
                </a:cubicBezTo>
                <a:lnTo>
                  <a:pt x="7061" y="10002"/>
                </a:lnTo>
                <a:lnTo>
                  <a:pt x="7061" y="7049"/>
                </a:lnTo>
                <a:cubicBezTo>
                  <a:pt x="7061" y="6954"/>
                  <a:pt x="6978" y="6858"/>
                  <a:pt x="6870" y="6858"/>
                </a:cubicBezTo>
                <a:cubicBezTo>
                  <a:pt x="6763" y="6858"/>
                  <a:pt x="6680" y="6954"/>
                  <a:pt x="6680" y="7049"/>
                </a:cubicBezTo>
                <a:lnTo>
                  <a:pt x="6680" y="10002"/>
                </a:lnTo>
                <a:lnTo>
                  <a:pt x="6311" y="10002"/>
                </a:lnTo>
                <a:lnTo>
                  <a:pt x="6311" y="2727"/>
                </a:lnTo>
                <a:cubicBezTo>
                  <a:pt x="6370" y="2739"/>
                  <a:pt x="6430" y="2745"/>
                  <a:pt x="6491" y="2745"/>
                </a:cubicBezTo>
                <a:cubicBezTo>
                  <a:pt x="6552" y="2745"/>
                  <a:pt x="6614" y="2739"/>
                  <a:pt x="6680" y="2727"/>
                </a:cubicBezTo>
                <a:lnTo>
                  <a:pt x="6680" y="6156"/>
                </a:lnTo>
                <a:cubicBezTo>
                  <a:pt x="6680" y="6263"/>
                  <a:pt x="6763" y="6358"/>
                  <a:pt x="6870" y="6358"/>
                </a:cubicBezTo>
                <a:cubicBezTo>
                  <a:pt x="6978" y="6358"/>
                  <a:pt x="7061" y="6263"/>
                  <a:pt x="7061" y="6156"/>
                </a:cubicBezTo>
                <a:lnTo>
                  <a:pt x="7061" y="2548"/>
                </a:lnTo>
                <a:cubicBezTo>
                  <a:pt x="7180" y="2453"/>
                  <a:pt x="7275" y="2346"/>
                  <a:pt x="7335" y="2215"/>
                </a:cubicBezTo>
                <a:lnTo>
                  <a:pt x="9228" y="2739"/>
                </a:lnTo>
                <a:cubicBezTo>
                  <a:pt x="9466" y="2798"/>
                  <a:pt x="9716" y="2858"/>
                  <a:pt x="9954" y="2882"/>
                </a:cubicBezTo>
                <a:cubicBezTo>
                  <a:pt x="9978" y="3048"/>
                  <a:pt x="10073" y="3179"/>
                  <a:pt x="10180" y="3287"/>
                </a:cubicBezTo>
                <a:lnTo>
                  <a:pt x="8871" y="6037"/>
                </a:lnTo>
                <a:lnTo>
                  <a:pt x="8764" y="6037"/>
                </a:lnTo>
                <a:cubicBezTo>
                  <a:pt x="8478" y="6037"/>
                  <a:pt x="8252" y="6263"/>
                  <a:pt x="8252" y="6549"/>
                </a:cubicBezTo>
                <a:lnTo>
                  <a:pt x="8252" y="6668"/>
                </a:lnTo>
                <a:cubicBezTo>
                  <a:pt x="8252" y="6954"/>
                  <a:pt x="8478" y="7168"/>
                  <a:pt x="8764" y="7168"/>
                </a:cubicBezTo>
                <a:lnTo>
                  <a:pt x="8906" y="7168"/>
                </a:lnTo>
                <a:cubicBezTo>
                  <a:pt x="9109" y="8001"/>
                  <a:pt x="9847" y="8597"/>
                  <a:pt x="10716" y="8597"/>
                </a:cubicBezTo>
                <a:cubicBezTo>
                  <a:pt x="11573" y="8597"/>
                  <a:pt x="12323" y="7989"/>
                  <a:pt x="12514" y="7168"/>
                </a:cubicBezTo>
                <a:cubicBezTo>
                  <a:pt x="12800" y="7168"/>
                  <a:pt x="13014" y="6954"/>
                  <a:pt x="13014" y="6668"/>
                </a:cubicBezTo>
                <a:lnTo>
                  <a:pt x="13014" y="6549"/>
                </a:lnTo>
                <a:cubicBezTo>
                  <a:pt x="13038" y="6263"/>
                  <a:pt x="12812" y="6025"/>
                  <a:pt x="12526" y="6025"/>
                </a:cubicBezTo>
                <a:lnTo>
                  <a:pt x="12419" y="6025"/>
                </a:lnTo>
                <a:lnTo>
                  <a:pt x="11109" y="3275"/>
                </a:lnTo>
                <a:cubicBezTo>
                  <a:pt x="11264" y="3144"/>
                  <a:pt x="11347" y="2965"/>
                  <a:pt x="11347" y="2739"/>
                </a:cubicBezTo>
                <a:cubicBezTo>
                  <a:pt x="11347" y="2346"/>
                  <a:pt x="11038" y="2036"/>
                  <a:pt x="10657" y="2036"/>
                </a:cubicBezTo>
                <a:cubicBezTo>
                  <a:pt x="10359" y="2036"/>
                  <a:pt x="10097" y="2227"/>
                  <a:pt x="10002" y="2501"/>
                </a:cubicBezTo>
                <a:cubicBezTo>
                  <a:pt x="9776" y="2465"/>
                  <a:pt x="9549" y="2429"/>
                  <a:pt x="9323" y="2370"/>
                </a:cubicBezTo>
                <a:lnTo>
                  <a:pt x="7442" y="1846"/>
                </a:lnTo>
                <a:cubicBezTo>
                  <a:pt x="7454" y="1536"/>
                  <a:pt x="7323" y="1239"/>
                  <a:pt x="7061" y="1060"/>
                </a:cubicBezTo>
                <a:lnTo>
                  <a:pt x="7061" y="441"/>
                </a:lnTo>
                <a:cubicBezTo>
                  <a:pt x="7061" y="191"/>
                  <a:pt x="6859" y="0"/>
                  <a:pt x="6620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D99C8815-E923-9653-9508-148EEDE4E98B}"/>
              </a:ext>
            </a:extLst>
          </p:cNvPr>
          <p:cNvSpPr/>
          <p:nvPr/>
        </p:nvSpPr>
        <p:spPr>
          <a:xfrm>
            <a:off x="5473174" y="4809876"/>
            <a:ext cx="1241451" cy="37282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N"/>
          </a:p>
        </p:txBody>
      </p:sp>
      <p:pic>
        <p:nvPicPr>
          <p:cNvPr id="17" name="Picture 16" descr="A circular chart with colorful squares&#10;&#10;Description automatically generated">
            <a:extLst>
              <a:ext uri="{FF2B5EF4-FFF2-40B4-BE49-F238E27FC236}">
                <a16:creationId xmlns:a16="http://schemas.microsoft.com/office/drawing/2014/main" id="{D44C5397-7CEC-C8BC-D03E-49CF5C8B1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512" y="2905750"/>
            <a:ext cx="4287520" cy="428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57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640;p11">
            <a:extLst>
              <a:ext uri="{FF2B5EF4-FFF2-40B4-BE49-F238E27FC236}">
                <a16:creationId xmlns:a16="http://schemas.microsoft.com/office/drawing/2014/main" id="{0D4A425C-09DD-663C-E167-52F1A242C349}"/>
              </a:ext>
            </a:extLst>
          </p:cNvPr>
          <p:cNvSpPr txBox="1"/>
          <p:nvPr/>
        </p:nvSpPr>
        <p:spPr>
          <a:xfrm>
            <a:off x="898615" y="432123"/>
            <a:ext cx="4214159" cy="468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mn-MN" sz="2800" b="1" dirty="0">
                <a:solidFill>
                  <a:schemeClr val="bg1"/>
                </a:solidFill>
                <a:latin typeface="Montserrat" pitchFamily="2" charset="77"/>
              </a:rPr>
              <a:t> “</a:t>
            </a:r>
            <a:r>
              <a:rPr lang="en-US" sz="2800" b="1" dirty="0">
                <a:solidFill>
                  <a:schemeClr val="bg1"/>
                </a:solidFill>
                <a:latin typeface="Montserrat" pitchFamily="2" charset="77"/>
              </a:rPr>
              <a:t>20 MINUTES CITY</a:t>
            </a:r>
            <a:r>
              <a:rPr lang="mn-MN" sz="2800" b="1" dirty="0">
                <a:solidFill>
                  <a:schemeClr val="bg1"/>
                </a:solidFill>
                <a:latin typeface="Montserrat" pitchFamily="2" charset="77"/>
              </a:rPr>
              <a:t>”</a:t>
            </a:r>
            <a:endParaRPr lang="en-MN" sz="28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2" name="Google Shape;641;p11">
            <a:extLst>
              <a:ext uri="{FF2B5EF4-FFF2-40B4-BE49-F238E27FC236}">
                <a16:creationId xmlns:a16="http://schemas.microsoft.com/office/drawing/2014/main" id="{AFF13A94-1550-563F-C35E-164A24A6B427}"/>
              </a:ext>
            </a:extLst>
          </p:cNvPr>
          <p:cNvSpPr/>
          <p:nvPr/>
        </p:nvSpPr>
        <p:spPr>
          <a:xfrm>
            <a:off x="-8620" y="646554"/>
            <a:ext cx="83941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Open Sans"/>
            </a:endParaRPr>
          </a:p>
        </p:txBody>
      </p:sp>
      <p:sp>
        <p:nvSpPr>
          <p:cNvPr id="5" name="Google Shape;641;p11">
            <a:extLst>
              <a:ext uri="{FF2B5EF4-FFF2-40B4-BE49-F238E27FC236}">
                <a16:creationId xmlns:a16="http://schemas.microsoft.com/office/drawing/2014/main" id="{854CECEA-D09E-D7F2-0FF0-583655DA5C27}"/>
              </a:ext>
            </a:extLst>
          </p:cNvPr>
          <p:cNvSpPr/>
          <p:nvPr/>
        </p:nvSpPr>
        <p:spPr>
          <a:xfrm flipV="1">
            <a:off x="4785360" y="697171"/>
            <a:ext cx="7406640" cy="50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Open Sans"/>
            </a:endParaRPr>
          </a:p>
        </p:txBody>
      </p:sp>
      <p:sp>
        <p:nvSpPr>
          <p:cNvPr id="4" name="Google Shape;630;p11">
            <a:extLst>
              <a:ext uri="{FF2B5EF4-FFF2-40B4-BE49-F238E27FC236}">
                <a16:creationId xmlns:a16="http://schemas.microsoft.com/office/drawing/2014/main" id="{21B370FC-3FAD-6E1A-9527-CF893573779E}"/>
              </a:ext>
            </a:extLst>
          </p:cNvPr>
          <p:cNvSpPr/>
          <p:nvPr/>
        </p:nvSpPr>
        <p:spPr>
          <a:xfrm>
            <a:off x="0" y="1825251"/>
            <a:ext cx="12187801" cy="1453113"/>
          </a:xfrm>
          <a:prstGeom prst="rect">
            <a:avLst/>
          </a:prstGeom>
          <a:gradFill>
            <a:gsLst>
              <a:gs pos="0">
                <a:srgbClr val="002060">
                  <a:alpha val="31372"/>
                </a:srgbClr>
              </a:gs>
              <a:gs pos="100000">
                <a:srgbClr val="952551"/>
              </a:gs>
            </a:gsLst>
            <a:lin ang="2700000" scaled="0"/>
          </a:gra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5750" tIns="0" rIns="182875" bIns="41147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A5147E-06EA-45BB-40B4-E27003837629}"/>
              </a:ext>
            </a:extLst>
          </p:cNvPr>
          <p:cNvSpPr txBox="1"/>
          <p:nvPr/>
        </p:nvSpPr>
        <p:spPr>
          <a:xfrm>
            <a:off x="4026496" y="2197864"/>
            <a:ext cx="7069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 A citizen can be accessible to every necessity within only 20 minutes where they reside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34E2E5-F458-44F5-4D91-2FC94866CA5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0795" y1="28213" x2="20795" y2="28213"/>
                        <a14:foregroundMark x1="18349" y1="37931" x2="18349" y2="37931"/>
                        <a14:foregroundMark x1="32110" y1="43574" x2="32110" y2="43574"/>
                        <a14:foregroundMark x1="35780" y1="36050" x2="35780" y2="36050"/>
                        <a14:foregroundMark x1="42202" y1="17868" x2="42202" y2="17868"/>
                        <a14:foregroundMark x1="68196" y1="21317" x2="68196" y2="21317"/>
                        <a14:foregroundMark x1="75841" y1="37304" x2="75841" y2="37304"/>
                        <a14:backgroundMark x1="37920" y1="24138" x2="37920" y2="24138"/>
                        <a14:backgroundMark x1="47401" y1="48903" x2="47401" y2="48903"/>
                        <a14:backgroundMark x1="48012" y1="23197" x2="48012" y2="231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5265" y="1825251"/>
            <a:ext cx="1469489" cy="1433540"/>
          </a:xfrm>
          <a:prstGeom prst="rect">
            <a:avLst/>
          </a:prstGeom>
        </p:spPr>
      </p:pic>
      <p:pic>
        <p:nvPicPr>
          <p:cNvPr id="14" name="Picture 13" descr="A poster with text and a rainbow&#10;&#10;Description automatically generated with medium confidence">
            <a:extLst>
              <a:ext uri="{FF2B5EF4-FFF2-40B4-BE49-F238E27FC236}">
                <a16:creationId xmlns:a16="http://schemas.microsoft.com/office/drawing/2014/main" id="{FE32B1CC-5395-B681-CF4C-DE7CB708F3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55" b="4801"/>
          <a:stretch/>
        </p:blipFill>
        <p:spPr>
          <a:xfrm>
            <a:off x="0" y="3579637"/>
            <a:ext cx="5505757" cy="3278363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53729DD-3E2C-591F-39BB-7D64407DFBE3}"/>
              </a:ext>
            </a:extLst>
          </p:cNvPr>
          <p:cNvSpPr txBox="1"/>
          <p:nvPr/>
        </p:nvSpPr>
        <p:spPr>
          <a:xfrm>
            <a:off x="6686245" y="4510932"/>
            <a:ext cx="4618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bg1"/>
                </a:solidFill>
                <a:effectLst/>
                <a:latin typeface="Montserrat" pitchFamily="2" charset="77"/>
                <a:ea typeface="Calibri" panose="020F0502020204030204" pitchFamily="34" charset="0"/>
              </a:rPr>
              <a:t>Decentralization means to Strengthen Global Influence</a:t>
            </a:r>
            <a:r>
              <a:rPr lang="en-MN" sz="2000" dirty="0">
                <a:solidFill>
                  <a:schemeClr val="bg1"/>
                </a:solidFill>
                <a:effectLst/>
                <a:latin typeface="Montserrat" pitchFamily="2" charset="77"/>
              </a:rPr>
              <a:t> </a:t>
            </a:r>
            <a:endParaRPr lang="en-MN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47544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40;p11">
            <a:extLst>
              <a:ext uri="{FF2B5EF4-FFF2-40B4-BE49-F238E27FC236}">
                <a16:creationId xmlns:a16="http://schemas.microsoft.com/office/drawing/2014/main" id="{99CE0082-0DE2-C2A3-B10D-EA9BB118A21A}"/>
              </a:ext>
            </a:extLst>
          </p:cNvPr>
          <p:cNvSpPr txBox="1"/>
          <p:nvPr/>
        </p:nvSpPr>
        <p:spPr>
          <a:xfrm>
            <a:off x="979265" y="430057"/>
            <a:ext cx="6552911" cy="468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Montserrat" pitchFamily="2" charset="77"/>
                <a:ea typeface="Roboto Condensed" panose="02000000000000000000" pitchFamily="2" charset="0"/>
                <a:cs typeface="Roboto Condensed" panose="02000000000000000000" pitchFamily="2" charset="0"/>
                <a:sym typeface="Open Sans"/>
              </a:rPr>
              <a:t>Emphasizing Local Challenges to Highlight Global Issues</a:t>
            </a:r>
          </a:p>
        </p:txBody>
      </p:sp>
      <p:sp>
        <p:nvSpPr>
          <p:cNvPr id="3" name="Google Shape;638;p11">
            <a:extLst>
              <a:ext uri="{FF2B5EF4-FFF2-40B4-BE49-F238E27FC236}">
                <a16:creationId xmlns:a16="http://schemas.microsoft.com/office/drawing/2014/main" id="{13437836-65AD-430F-5505-DA982DF7F447}"/>
              </a:ext>
            </a:extLst>
          </p:cNvPr>
          <p:cNvSpPr/>
          <p:nvPr/>
        </p:nvSpPr>
        <p:spPr>
          <a:xfrm flipV="1">
            <a:off x="7672022" y="622272"/>
            <a:ext cx="5638647" cy="63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Open Sans"/>
            </a:endParaRPr>
          </a:p>
        </p:txBody>
      </p:sp>
      <p:sp>
        <p:nvSpPr>
          <p:cNvPr id="4" name="Google Shape;641;p11">
            <a:extLst>
              <a:ext uri="{FF2B5EF4-FFF2-40B4-BE49-F238E27FC236}">
                <a16:creationId xmlns:a16="http://schemas.microsoft.com/office/drawing/2014/main" id="{5F3FC2DC-4CAC-9E7E-9DA8-782E66CC6D77}"/>
              </a:ext>
            </a:extLst>
          </p:cNvPr>
          <p:cNvSpPr/>
          <p:nvPr/>
        </p:nvSpPr>
        <p:spPr>
          <a:xfrm>
            <a:off x="0" y="639726"/>
            <a:ext cx="83941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Open Sans"/>
            </a:endParaRPr>
          </a:p>
        </p:txBody>
      </p:sp>
      <p:sp>
        <p:nvSpPr>
          <p:cNvPr id="5" name="Google Shape;630;p11">
            <a:extLst>
              <a:ext uri="{FF2B5EF4-FFF2-40B4-BE49-F238E27FC236}">
                <a16:creationId xmlns:a16="http://schemas.microsoft.com/office/drawing/2014/main" id="{2B7D17B1-182A-6806-D637-FF364C100232}"/>
              </a:ext>
            </a:extLst>
          </p:cNvPr>
          <p:cNvSpPr/>
          <p:nvPr/>
        </p:nvSpPr>
        <p:spPr>
          <a:xfrm>
            <a:off x="0" y="1825251"/>
            <a:ext cx="12187801" cy="1453113"/>
          </a:xfrm>
          <a:prstGeom prst="rect">
            <a:avLst/>
          </a:prstGeom>
          <a:gradFill>
            <a:gsLst>
              <a:gs pos="0">
                <a:srgbClr val="002060">
                  <a:alpha val="31372"/>
                </a:srgbClr>
              </a:gs>
              <a:gs pos="100000">
                <a:srgbClr val="952551"/>
              </a:gs>
            </a:gsLst>
            <a:lin ang="2700000" scaled="0"/>
          </a:gra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5750" tIns="0" rIns="182875" bIns="41147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955047-D88D-6E67-14AC-87D07C436AF6}"/>
              </a:ext>
            </a:extLst>
          </p:cNvPr>
          <p:cNvSpPr txBox="1"/>
          <p:nvPr/>
        </p:nvSpPr>
        <p:spPr>
          <a:xfrm>
            <a:off x="3497399" y="2197864"/>
            <a:ext cx="7814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ontserrat"/>
                <a:cs typeface="Arial"/>
              </a:rPr>
              <a:t>Total of 14 projects and programs are being implemented in collaboration with international organizations</a:t>
            </a:r>
            <a:endParaRPr lang="mn-MN" sz="2000" dirty="0">
              <a:solidFill>
                <a:schemeClr val="bg1"/>
              </a:solidFill>
              <a:latin typeface="Montserrat"/>
              <a:cs typeface="Arial"/>
            </a:endParaRPr>
          </a:p>
        </p:txBody>
      </p:sp>
      <p:pic>
        <p:nvPicPr>
          <p:cNvPr id="9" name="Picture 8" descr="A cartoon of a gargoyle&#10;&#10;Description automatically generated">
            <a:extLst>
              <a:ext uri="{FF2B5EF4-FFF2-40B4-BE49-F238E27FC236}">
                <a16:creationId xmlns:a16="http://schemas.microsoft.com/office/drawing/2014/main" id="{82546ECE-E3B3-0C6C-4584-FC66B4CE3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290" y="1914602"/>
            <a:ext cx="1215917" cy="127441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BD70EFB-B0B5-F731-D876-A355D69CF973}"/>
              </a:ext>
            </a:extLst>
          </p:cNvPr>
          <p:cNvSpPr/>
          <p:nvPr/>
        </p:nvSpPr>
        <p:spPr>
          <a:xfrm>
            <a:off x="0" y="3848094"/>
            <a:ext cx="12192000" cy="30298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N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DF7315C8-7129-426F-1DF5-8A5F0B268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605" y="4223899"/>
            <a:ext cx="857978" cy="85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CEB288E-E721-6F99-3196-226F05265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921" y="4936523"/>
            <a:ext cx="2245392" cy="1263033"/>
          </a:xfrm>
          <a:prstGeom prst="rect">
            <a:avLst/>
          </a:prstGeom>
        </p:spPr>
      </p:pic>
      <p:pic>
        <p:nvPicPr>
          <p:cNvPr id="1028" name="Picture 4" descr="Уур амьсгалын ногоон сан гэж юу вэ? ~ CCRCC | Уур амьсгалын өөрчлөлтийн  судалгаа, хамтын ажиллагааны төв">
            <a:extLst>
              <a:ext uri="{FF2B5EF4-FFF2-40B4-BE49-F238E27FC236}">
                <a16:creationId xmlns:a16="http://schemas.microsoft.com/office/drawing/2014/main" id="{464E29F0-9704-5AA4-47B2-EE4FDDC44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164" y="4974295"/>
            <a:ext cx="1757803" cy="108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69FB1FED-E713-84EB-B065-CC6395F52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7" t="-928"/>
          <a:stretch/>
        </p:blipFill>
        <p:spPr bwMode="auto">
          <a:xfrm>
            <a:off x="6944524" y="5933913"/>
            <a:ext cx="2245393" cy="76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3641DB4-F966-2996-9EAB-C7D90D5FDE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25" y="5409318"/>
            <a:ext cx="2299560" cy="463505"/>
          </a:xfrm>
          <a:prstGeom prst="rect">
            <a:avLst/>
          </a:prstGeom>
        </p:spPr>
      </p:pic>
      <p:pic>
        <p:nvPicPr>
          <p:cNvPr id="1030" name="Picture 6" descr="European Investment Bank | Land Portal">
            <a:extLst>
              <a:ext uri="{FF2B5EF4-FFF2-40B4-BE49-F238E27FC236}">
                <a16:creationId xmlns:a16="http://schemas.microsoft.com/office/drawing/2014/main" id="{862AE199-EDE3-D0D5-0C9E-4E661CA79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598" y="5059691"/>
            <a:ext cx="1757804" cy="91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5BFF542-E65A-2BA1-0C53-EB4F7156EB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711" y="6040931"/>
            <a:ext cx="1343491" cy="46350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1AB6039-CEA4-7A5B-E3A7-62F896DED24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530" t="23797" r="10293" b="20136"/>
          <a:stretch/>
        </p:blipFill>
        <p:spPr>
          <a:xfrm>
            <a:off x="4699132" y="6057793"/>
            <a:ext cx="1918881" cy="532545"/>
          </a:xfrm>
          <a:prstGeom prst="rect">
            <a:avLst/>
          </a:prstGeom>
        </p:spPr>
      </p:pic>
      <p:pic>
        <p:nvPicPr>
          <p:cNvPr id="8" name="Picture 7" descr="A blue globe with a black background&#10;&#10;Description automatically generated">
            <a:extLst>
              <a:ext uri="{FF2B5EF4-FFF2-40B4-BE49-F238E27FC236}">
                <a16:creationId xmlns:a16="http://schemas.microsoft.com/office/drawing/2014/main" id="{33F7CAAF-E341-E0B4-8B77-A66A4EDB59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126" y="3832116"/>
            <a:ext cx="1639085" cy="1639085"/>
          </a:xfrm>
          <a:prstGeom prst="rect">
            <a:avLst/>
          </a:prstGeom>
        </p:spPr>
      </p:pic>
      <p:pic>
        <p:nvPicPr>
          <p:cNvPr id="11" name="Picture 10" descr="A blue square with white text and a logo with a world map in the center&#10;&#10;Description automatically generated">
            <a:extLst>
              <a:ext uri="{FF2B5EF4-FFF2-40B4-BE49-F238E27FC236}">
                <a16:creationId xmlns:a16="http://schemas.microsoft.com/office/drawing/2014/main" id="{BC3C4BBE-AAEA-0BBC-DACD-4812B05408E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676" y="3994179"/>
            <a:ext cx="601559" cy="1218604"/>
          </a:xfrm>
          <a:prstGeom prst="rect">
            <a:avLst/>
          </a:prstGeom>
        </p:spPr>
      </p:pic>
      <p:pic>
        <p:nvPicPr>
          <p:cNvPr id="17" name="Picture 1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DEAE09E6-0730-35BE-572D-89CB27A8335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023" y="4212771"/>
            <a:ext cx="1493446" cy="84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00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185BE46-8C65-F534-0E22-F457442309E7}"/>
              </a:ext>
            </a:extLst>
          </p:cNvPr>
          <p:cNvSpPr/>
          <p:nvPr/>
        </p:nvSpPr>
        <p:spPr>
          <a:xfrm>
            <a:off x="2703456" y="2705725"/>
            <a:ext cx="67850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Montserrat" pitchFamily="2" charset="77"/>
                <a:ea typeface="Roboto Condensed" pitchFamily="2" charset="0"/>
              </a:rPr>
              <a:t>THANK YOU FOR YOUR ATTENTION! </a:t>
            </a:r>
            <a:endParaRPr lang="mn-MN" sz="4000" b="1" dirty="0">
              <a:solidFill>
                <a:schemeClr val="bg1"/>
              </a:solidFill>
              <a:latin typeface="Montserrat" pitchFamily="2" charset="77"/>
              <a:ea typeface="Roboto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683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e60e00c-6736-4d63-b532-4d5d0061726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152F89B3D5654A84D361BD6DF95BF5" ma:contentTypeVersion="7" ma:contentTypeDescription="Create a new document." ma:contentTypeScope="" ma:versionID="204752a4258c3a5f1a8d123ac8e8a458">
  <xsd:schema xmlns:xsd="http://www.w3.org/2001/XMLSchema" xmlns:xs="http://www.w3.org/2001/XMLSchema" xmlns:p="http://schemas.microsoft.com/office/2006/metadata/properties" xmlns:ns3="de60e00c-6736-4d63-b532-4d5d00617268" xmlns:ns4="452e2858-9c27-4361-be7b-058348d03b51" targetNamespace="http://schemas.microsoft.com/office/2006/metadata/properties" ma:root="true" ma:fieldsID="ecc296ad266b0e7b6655b8b4e93e8eb1" ns3:_="" ns4:_="">
    <xsd:import namespace="de60e00c-6736-4d63-b532-4d5d00617268"/>
    <xsd:import namespace="452e2858-9c27-4361-be7b-058348d03b5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60e00c-6736-4d63-b532-4d5d006172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e2858-9c27-4361-be7b-058348d03b5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87B1F9-EB47-4F6E-8609-227BD52B3228}">
  <ds:schemaRefs>
    <ds:schemaRef ds:uri="452e2858-9c27-4361-be7b-058348d03b51"/>
    <ds:schemaRef ds:uri="de60e00c-6736-4d63-b532-4d5d0061726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8CCAB44-2B92-4203-B61B-2AC4352645C9}">
  <ds:schemaRefs>
    <ds:schemaRef ds:uri="452e2858-9c27-4361-be7b-058348d03b51"/>
    <ds:schemaRef ds:uri="de60e00c-6736-4d63-b532-4d5d0061726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10E70AB-003B-46A4-860F-52FD386461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1928</TotalTime>
  <Words>129</Words>
  <Application>Microsoft Macintosh PowerPoint</Application>
  <PresentationFormat>Widescreen</PresentationFormat>
  <Paragraphs>20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Montserrat</vt:lpstr>
      <vt:lpstr>Roboto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Enkhjargal Natsagdorj</dc:creator>
  <cp:lastModifiedBy>Bolor </cp:lastModifiedBy>
  <cp:revision>433</cp:revision>
  <dcterms:created xsi:type="dcterms:W3CDTF">2023-08-22T04:12:42Z</dcterms:created>
  <dcterms:modified xsi:type="dcterms:W3CDTF">2024-04-24T13:26:21Z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0x010100DB152F89B3D5654A84D361BD6DF95BF5</vt:lpwstr>
  </property>
</Properties>
</file>