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4" r:id="rId4"/>
    <p:sldId id="263" r:id="rId5"/>
    <p:sldId id="262" r:id="rId6"/>
    <p:sldId id="261" r:id="rId7"/>
    <p:sldId id="257" r:id="rId8"/>
    <p:sldId id="258" r:id="rId9"/>
    <p:sldId id="260" r:id="rId10"/>
    <p:sldId id="268" r:id="rId11"/>
    <p:sldId id="267" r:id="rId12"/>
    <p:sldId id="266" r:id="rId13"/>
    <p:sldId id="259" r:id="rId14"/>
    <p:sldId id="272" r:id="rId15"/>
    <p:sldId id="271" r:id="rId16"/>
    <p:sldId id="270" r:id="rId17"/>
    <p:sldId id="269" r:id="rId18"/>
    <p:sldId id="276" r:id="rId19"/>
    <p:sldId id="275" r:id="rId20"/>
    <p:sldId id="274" r:id="rId21"/>
    <p:sldId id="273" r:id="rId22"/>
    <p:sldId id="280" r:id="rId23"/>
    <p:sldId id="277" r:id="rId24"/>
    <p:sldId id="281" r:id="rId25"/>
    <p:sldId id="287" r:id="rId26"/>
    <p:sldId id="286" r:id="rId27"/>
    <p:sldId id="285" r:id="rId28"/>
    <p:sldId id="284" r:id="rId29"/>
    <p:sldId id="283" r:id="rId30"/>
    <p:sldId id="282" r:id="rId31"/>
    <p:sldId id="288" r:id="rId32"/>
    <p:sldId id="293" r:id="rId33"/>
    <p:sldId id="292" r:id="rId34"/>
    <p:sldId id="291" r:id="rId35"/>
    <p:sldId id="290" r:id="rId36"/>
    <p:sldId id="289" r:id="rId37"/>
    <p:sldId id="294" r:id="rId38"/>
    <p:sldId id="298" r:id="rId39"/>
    <p:sldId id="297" r:id="rId40"/>
    <p:sldId id="296" r:id="rId41"/>
    <p:sldId id="295" r:id="rId42"/>
    <p:sldId id="299" r:id="rId43"/>
    <p:sldId id="304" r:id="rId44"/>
    <p:sldId id="303" r:id="rId45"/>
    <p:sldId id="302" r:id="rId46"/>
    <p:sldId id="301" r:id="rId47"/>
    <p:sldId id="300" r:id="rId48"/>
    <p:sldId id="307" r:id="rId49"/>
    <p:sldId id="306" r:id="rId50"/>
    <p:sldId id="305" r:id="rId51"/>
    <p:sldId id="308" r:id="rId52"/>
    <p:sldId id="311" r:id="rId53"/>
    <p:sldId id="310" r:id="rId54"/>
    <p:sldId id="309" r:id="rId55"/>
    <p:sldId id="312" r:id="rId56"/>
    <p:sldId id="314" r:id="rId57"/>
    <p:sldId id="313" r:id="rId58"/>
    <p:sldId id="315"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242CDAB-F552-4027-AA26-85C0CDFE4D9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FB252C9-ACA0-4531-8FC7-E931EC3E076D}" type="datetimeFigureOut">
              <a:rPr lang="tr-TR" smtClean="0"/>
              <a:pPr/>
              <a:t>22.04.2024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D242CDAB-F552-4027-AA26-85C0CDFE4D9B}" type="slidenum">
              <a:rPr lang="tr-TR" smtClean="0"/>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B252C9-ACA0-4531-8FC7-E931EC3E076D}" type="datetimeFigureOut">
              <a:rPr lang="tr-TR" smtClean="0"/>
              <a:pPr/>
              <a:t>22.04.2024</a:t>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42CDAB-F552-4027-AA26-85C0CDFE4D9B}" type="slidenum">
              <a:rPr lang="tr-TR" smtClean="0"/>
              <a:pPr/>
              <a:t>‹#›</a:t>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riscakan@gmail.com" TargetMode="External"/><Relationship Id="rId2" Type="http://schemas.openxmlformats.org/officeDocument/2006/relationships/hyperlink" Target="mailto:varis.cakan@hbv.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2B27ED2-6D45-4D15-A561-FBE4CB96FD8E}"/>
              </a:ext>
            </a:extLst>
          </p:cNvPr>
          <p:cNvSpPr>
            <a:spLocks noGrp="1"/>
          </p:cNvSpPr>
          <p:nvPr>
            <p:ph type="ctrTitle"/>
          </p:nvPr>
        </p:nvSpPr>
        <p:spPr>
          <a:xfrm>
            <a:off x="1059402" y="-941294"/>
            <a:ext cx="10073196" cy="7270376"/>
          </a:xfrm>
        </p:spPr>
        <p:txBody>
          <a:bodyPr>
            <a:normAutofit fontScale="90000"/>
          </a:bodyPr>
          <a:lstStyle/>
          <a:p>
            <a:pPr algn="ct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dirty="0" smtClean="0"/>
              <a:t/>
            </a:r>
            <a:br>
              <a:rPr lang="tr-TR" dirty="0" smtClean="0"/>
            </a:br>
            <a:r>
              <a:rPr lang="tr-TR" dirty="0" smtClean="0"/>
              <a:t/>
            </a:r>
            <a:br>
              <a:rPr lang="tr-TR" dirty="0" smtClean="0"/>
            </a:br>
            <a:r>
              <a:rPr lang="en-US" sz="4900" b="1" dirty="0" smtClean="0"/>
              <a:t>AN ANALYSIS ON TURKISH-MONGOLIAN RELATIONS IN HISTORY AND THEIR COMMON TRADITIONAL CULTURES</a:t>
            </a:r>
            <a:r>
              <a:rPr lang="tr-TR" sz="4900" b="1" dirty="0" smtClean="0"/>
              <a:t/>
            </a:r>
            <a:br>
              <a:rPr lang="tr-TR" sz="4900" b="1" dirty="0" smtClean="0"/>
            </a:br>
            <a:r>
              <a:rPr lang="en-US" sz="4400" b="0" dirty="0" smtClean="0">
                <a:effectLst/>
              </a:rPr>
              <a:t/>
            </a:r>
            <a:br>
              <a:rPr lang="en-US" sz="4400" b="0" dirty="0" smtClean="0">
                <a:effectLst/>
              </a:rPr>
            </a:br>
            <a:r>
              <a:rPr lang="tr-TR" sz="3100" b="0" dirty="0" smtClean="0">
                <a:effectLst/>
              </a:rPr>
              <a:t>Prof. Dr. </a:t>
            </a:r>
            <a:r>
              <a:rPr lang="en-US" sz="3100" dirty="0" err="1" smtClean="0"/>
              <a:t>Varis</a:t>
            </a:r>
            <a:r>
              <a:rPr lang="en-US" sz="3100" dirty="0" smtClean="0"/>
              <a:t> ÇAKAN</a:t>
            </a:r>
            <a:r>
              <a:rPr lang="tr-TR" sz="3100" dirty="0" smtClean="0"/>
              <a:t/>
            </a:r>
            <a:br>
              <a:rPr lang="tr-TR" sz="3100" dirty="0" smtClean="0"/>
            </a:br>
            <a:r>
              <a:rPr lang="tr-TR" sz="3600" dirty="0" smtClean="0"/>
              <a:t/>
            </a:r>
            <a:br>
              <a:rPr lang="tr-TR" sz="3600" dirty="0" smtClean="0"/>
            </a:br>
            <a:r>
              <a:rPr lang="tr-TR" sz="3600" dirty="0" smtClean="0"/>
              <a:t/>
            </a:r>
            <a:br>
              <a:rPr lang="tr-TR" sz="3600" dirty="0" smtClean="0"/>
            </a:br>
            <a:r>
              <a:rPr lang="en-US" sz="1800" dirty="0" smtClean="0"/>
              <a:t> Ankara </a:t>
            </a:r>
            <a:r>
              <a:rPr lang="en-US" sz="1800" dirty="0" err="1" smtClean="0"/>
              <a:t>Hacı</a:t>
            </a:r>
            <a:r>
              <a:rPr lang="en-US" sz="1800" dirty="0" smtClean="0"/>
              <a:t> </a:t>
            </a:r>
            <a:r>
              <a:rPr lang="en-US" sz="1800" dirty="0" err="1" smtClean="0"/>
              <a:t>Bayram</a:t>
            </a:r>
            <a:r>
              <a:rPr lang="en-US" sz="1800" dirty="0" smtClean="0"/>
              <a:t> </a:t>
            </a:r>
            <a:r>
              <a:rPr lang="en-US" sz="1800" dirty="0" err="1" smtClean="0"/>
              <a:t>Veli</a:t>
            </a:r>
            <a:r>
              <a:rPr lang="en-US" sz="1800" dirty="0" smtClean="0"/>
              <a:t> University, Faculty of Letters, Department of History </a:t>
            </a:r>
            <a:r>
              <a:rPr lang="tr-TR" sz="2000" dirty="0" smtClean="0"/>
              <a:t/>
            </a:r>
            <a:br>
              <a:rPr lang="tr-TR" sz="2000" dirty="0" smtClean="0"/>
            </a:br>
            <a:r>
              <a:rPr lang="tr-TR" sz="2000" dirty="0" smtClean="0">
                <a:hlinkClick r:id="rId2"/>
              </a:rPr>
              <a:t>varis.cakan@</a:t>
            </a:r>
            <a:r>
              <a:rPr lang="tr-TR" sz="2000" dirty="0" err="1" smtClean="0">
                <a:hlinkClick r:id="rId2"/>
              </a:rPr>
              <a:t>hbv</a:t>
            </a:r>
            <a:r>
              <a:rPr lang="tr-TR" sz="2000" dirty="0" smtClean="0">
                <a:hlinkClick r:id="rId2"/>
              </a:rPr>
              <a:t>.edu.tr</a:t>
            </a:r>
            <a:r>
              <a:rPr lang="tr-TR" sz="2000" dirty="0" smtClean="0"/>
              <a:t>, </a:t>
            </a:r>
            <a:r>
              <a:rPr lang="tr-TR" sz="2000" dirty="0" err="1" smtClean="0">
                <a:hlinkClick r:id="rId3"/>
              </a:rPr>
              <a:t>variscakan</a:t>
            </a:r>
            <a:r>
              <a:rPr lang="tr-TR" sz="2000" dirty="0" smtClean="0">
                <a:hlinkClick r:id="rId3"/>
              </a:rPr>
              <a:t>@</a:t>
            </a:r>
            <a:r>
              <a:rPr lang="tr-TR" sz="2000" dirty="0" err="1" smtClean="0">
                <a:hlinkClick r:id="rId3"/>
              </a:rPr>
              <a:t>gmail</a:t>
            </a:r>
            <a:r>
              <a:rPr lang="tr-TR" sz="2000" dirty="0" smtClean="0">
                <a:hlinkClick r:id="rId3"/>
              </a:rPr>
              <a:t>.com</a:t>
            </a:r>
            <a:r>
              <a:rPr lang="tr-TR" sz="2000" dirty="0" smtClean="0"/>
              <a:t>. </a:t>
            </a:r>
            <a:br>
              <a:rPr lang="tr-TR" sz="2000" dirty="0" smtClean="0"/>
            </a:br>
            <a:r>
              <a:rPr lang="en-US" sz="2000" dirty="0" smtClean="0"/>
              <a:t/>
            </a:r>
            <a:br>
              <a:rPr lang="en-US" sz="2000" dirty="0" smtClean="0"/>
            </a:br>
            <a:r>
              <a:rPr lang="en-US" sz="4400" dirty="0" smtClean="0"/>
              <a:t/>
            </a:r>
            <a:br>
              <a:rPr lang="en-US" sz="4400" dirty="0" smtClean="0"/>
            </a:br>
            <a:endParaRPr lang="tr-TR" dirty="0"/>
          </a:p>
        </p:txBody>
      </p:sp>
    </p:spTree>
    <p:extLst>
      <p:ext uri="{BB962C8B-B14F-4D97-AF65-F5344CB8AC3E}">
        <p14:creationId xmlns:p14="http://schemas.microsoft.com/office/powerpoint/2010/main" xmlns="" val="113829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C987B97-2CE2-44D2-ADED-16FFE9F96B30}"/>
              </a:ext>
            </a:extLst>
          </p:cNvPr>
          <p:cNvSpPr>
            <a:spLocks noGrp="1"/>
          </p:cNvSpPr>
          <p:nvPr>
            <p:ph idx="1"/>
          </p:nvPr>
        </p:nvSpPr>
        <p:spPr>
          <a:xfrm>
            <a:off x="838200" y="417250"/>
            <a:ext cx="10515600" cy="5759713"/>
          </a:xfrm>
        </p:spPr>
        <p:txBody>
          <a:bodyPr>
            <a:normAutofit/>
          </a:bodyPr>
          <a:lstStyle/>
          <a:p>
            <a:pPr marL="0" indent="0">
              <a:buNone/>
            </a:pPr>
            <a:r>
              <a:rPr lang="en-US" dirty="0"/>
              <a:t>As a result of not taking serious measures, the process of Sinicization, which is synonymous with Buddhism, has also begun. </a:t>
            </a:r>
            <a:endParaRPr lang="tr-TR" dirty="0"/>
          </a:p>
          <a:p>
            <a:pPr marL="0" indent="0">
              <a:buNone/>
            </a:pPr>
            <a:endParaRPr lang="tr-TR" dirty="0"/>
          </a:p>
          <a:p>
            <a:pPr marL="0" indent="0">
              <a:buNone/>
            </a:pPr>
            <a:r>
              <a:rPr lang="en-US" dirty="0"/>
              <a:t>Finally, Emperor Xiao Wen Di (471 - 499), who was also a Buddhist, moved his capital from the northern steppe region to Lo-Yang, where the Chinese population was dense.</a:t>
            </a:r>
            <a:endParaRPr lang="tr-TR" dirty="0"/>
          </a:p>
          <a:p>
            <a:pPr marL="0" indent="0">
              <a:buNone/>
            </a:pPr>
            <a:endParaRPr lang="tr-TR" dirty="0"/>
          </a:p>
          <a:p>
            <a:pPr marL="0" indent="0">
              <a:buNone/>
            </a:pPr>
            <a:r>
              <a:rPr lang="en-US" dirty="0"/>
              <a:t>Thus, the assimilation process of the Tobas began.</a:t>
            </a:r>
            <a:endParaRPr lang="tr-TR" dirty="0"/>
          </a:p>
          <a:p>
            <a:pPr marL="0" indent="0">
              <a:buNone/>
            </a:pPr>
            <a:endParaRPr lang="tr-TR" dirty="0"/>
          </a:p>
          <a:p>
            <a:pPr marL="0" indent="0">
              <a:buNone/>
            </a:pPr>
            <a:r>
              <a:rPr lang="en-US" dirty="0"/>
              <a:t>As a result of assimilation policies, the Sinicized Eastern and Western Wei states were replaced by the Northern </a:t>
            </a:r>
            <a:r>
              <a:rPr lang="en-US" dirty="0" err="1"/>
              <a:t>Ch'i</a:t>
            </a:r>
            <a:r>
              <a:rPr lang="en-US" dirty="0"/>
              <a:t> and Northern Chou states, and the traces of the Tobas were lost.</a:t>
            </a:r>
            <a:br>
              <a:rPr lang="en-US" dirty="0"/>
            </a:br>
            <a:endParaRPr lang="tr-TR" dirty="0"/>
          </a:p>
        </p:txBody>
      </p:sp>
    </p:spTree>
    <p:extLst>
      <p:ext uri="{BB962C8B-B14F-4D97-AF65-F5344CB8AC3E}">
        <p14:creationId xmlns:p14="http://schemas.microsoft.com/office/powerpoint/2010/main" xmlns="" val="405908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AE10645-797C-4157-9171-7EB2F26C4BF2}"/>
              </a:ext>
            </a:extLst>
          </p:cNvPr>
          <p:cNvSpPr>
            <a:spLocks noGrp="1"/>
          </p:cNvSpPr>
          <p:nvPr>
            <p:ph idx="1"/>
          </p:nvPr>
        </p:nvSpPr>
        <p:spPr/>
        <p:txBody>
          <a:bodyPr/>
          <a:lstStyle/>
          <a:p>
            <a:pPr marL="0" indent="0">
              <a:buNone/>
            </a:pPr>
            <a:r>
              <a:rPr lang="en-US" dirty="0"/>
              <a:t>The Turkic and Mongol tribes, unwilling to abandon their ancient traditions, later came under the dominion of the Juan-</a:t>
            </a:r>
            <a:r>
              <a:rPr lang="en-US" dirty="0" err="1"/>
              <a:t>juan</a:t>
            </a:r>
            <a:r>
              <a:rPr lang="en-US" dirty="0"/>
              <a:t>, which emerged in northern Asia.</a:t>
            </a:r>
            <a:endParaRPr lang="en-US" b="0" dirty="0">
              <a:effectLst/>
            </a:endParaRPr>
          </a:p>
          <a:p>
            <a:pPr marL="0" indent="0">
              <a:buNone/>
            </a:pPr>
            <a:r>
              <a:rPr lang="en-US" dirty="0"/>
              <a:t/>
            </a:r>
            <a:br>
              <a:rPr lang="en-US" dirty="0"/>
            </a:br>
            <a:endParaRPr lang="tr-TR" dirty="0"/>
          </a:p>
        </p:txBody>
      </p:sp>
    </p:spTree>
    <p:extLst>
      <p:ext uri="{BB962C8B-B14F-4D97-AF65-F5344CB8AC3E}">
        <p14:creationId xmlns:p14="http://schemas.microsoft.com/office/powerpoint/2010/main" xmlns="" val="387906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ouran Kağanlığı Haritası">
            <a:extLst>
              <a:ext uri="{FF2B5EF4-FFF2-40B4-BE49-F238E27FC236}">
                <a16:creationId xmlns:a16="http://schemas.microsoft.com/office/drawing/2014/main" xmlns="" id="{8080F152-00BF-43E8-B034-9EEFD2ECF60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0843" y="417882"/>
            <a:ext cx="10950313" cy="60222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651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4781CCA-7A68-4199-9532-68C787AD4FCE}"/>
              </a:ext>
            </a:extLst>
          </p:cNvPr>
          <p:cNvSpPr>
            <a:spLocks noGrp="1"/>
          </p:cNvSpPr>
          <p:nvPr>
            <p:ph idx="1"/>
          </p:nvPr>
        </p:nvSpPr>
        <p:spPr>
          <a:xfrm>
            <a:off x="838200" y="452761"/>
            <a:ext cx="10515600" cy="5724202"/>
          </a:xfrm>
        </p:spPr>
        <p:txBody>
          <a:bodyPr/>
          <a:lstStyle/>
          <a:p>
            <a:pPr marL="0" indent="0">
              <a:buNone/>
            </a:pPr>
            <a:r>
              <a:rPr lang="en-US" dirty="0"/>
              <a:t>The Juan-</a:t>
            </a:r>
            <a:r>
              <a:rPr lang="en-US" dirty="0" err="1"/>
              <a:t>juans</a:t>
            </a:r>
            <a:r>
              <a:rPr lang="en-US" dirty="0"/>
              <a:t> (</a:t>
            </a:r>
            <a:r>
              <a:rPr lang="en-US" dirty="0" err="1"/>
              <a:t>柔然</a:t>
            </a:r>
            <a:r>
              <a:rPr lang="en-US" dirty="0"/>
              <a:t>/</a:t>
            </a:r>
            <a:r>
              <a:rPr lang="en-US" dirty="0" err="1"/>
              <a:t>Róurán</a:t>
            </a:r>
            <a:r>
              <a:rPr lang="en-US" dirty="0"/>
              <a:t>/</a:t>
            </a:r>
            <a:r>
              <a:rPr lang="en-US" dirty="0" err="1"/>
              <a:t>Jou-jan</a:t>
            </a:r>
            <a:r>
              <a:rPr lang="en-US" dirty="0"/>
              <a:t>) were related to the Mongols.</a:t>
            </a:r>
            <a:endParaRPr lang="tr-TR" dirty="0"/>
          </a:p>
          <a:p>
            <a:pPr marL="0" indent="0">
              <a:buNone/>
            </a:pPr>
            <a:endParaRPr lang="tr-TR" dirty="0"/>
          </a:p>
          <a:p>
            <a:pPr marL="0" indent="0">
              <a:buNone/>
            </a:pPr>
            <a:r>
              <a:rPr lang="en-US" dirty="0"/>
              <a:t>They were a nomadic community living in northern Asia from the 3rd to the 6th century AD, and the Turks referred to them as "</a:t>
            </a:r>
            <a:r>
              <a:rPr lang="en-US" dirty="0" err="1"/>
              <a:t>Apar</a:t>
            </a:r>
            <a:r>
              <a:rPr lang="en-US" dirty="0"/>
              <a:t>" (Avar).</a:t>
            </a:r>
            <a:endParaRPr lang="tr-TR" dirty="0"/>
          </a:p>
          <a:p>
            <a:pPr marL="0" indent="0">
              <a:buNone/>
            </a:pPr>
            <a:endParaRPr lang="tr-TR" dirty="0"/>
          </a:p>
          <a:p>
            <a:pPr marL="0" indent="0">
              <a:buNone/>
            </a:pPr>
            <a:r>
              <a:rPr lang="en-US" dirty="0"/>
              <a:t>However, whether there is any connection between them and the Avar state established in Eastern Europe between the 6th and 9th centuries is still a matter of debate.</a:t>
            </a:r>
            <a:endParaRPr lang="en-US" b="0" dirty="0">
              <a:effectLst/>
            </a:endParaRPr>
          </a:p>
          <a:p>
            <a:pPr marL="0" indent="0">
              <a:buNone/>
            </a:pPr>
            <a:r>
              <a:rPr lang="en-US" dirty="0"/>
              <a:t/>
            </a:r>
            <a:br>
              <a:rPr lang="en-US" dirty="0"/>
            </a:br>
            <a:endParaRPr lang="tr-TR" dirty="0"/>
          </a:p>
        </p:txBody>
      </p:sp>
    </p:spTree>
    <p:extLst>
      <p:ext uri="{BB962C8B-B14F-4D97-AF65-F5344CB8AC3E}">
        <p14:creationId xmlns:p14="http://schemas.microsoft.com/office/powerpoint/2010/main" xmlns="" val="95007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97B5AB-8F8A-459A-A45E-1D8E42B44EAE}"/>
              </a:ext>
            </a:extLst>
          </p:cNvPr>
          <p:cNvSpPr>
            <a:spLocks noGrp="1"/>
          </p:cNvSpPr>
          <p:nvPr>
            <p:ph idx="1"/>
          </p:nvPr>
        </p:nvSpPr>
        <p:spPr>
          <a:xfrm>
            <a:off x="838200" y="470517"/>
            <a:ext cx="10515600" cy="5706446"/>
          </a:xfrm>
        </p:spPr>
        <p:txBody>
          <a:bodyPr/>
          <a:lstStyle/>
          <a:p>
            <a:pPr marL="0" indent="0">
              <a:buNone/>
            </a:pPr>
            <a:r>
              <a:rPr lang="en-US" dirty="0"/>
              <a:t>After the collapse of the Toba Wei state in Northern Asia, the Juan-</a:t>
            </a:r>
            <a:r>
              <a:rPr lang="en-US" dirty="0" err="1"/>
              <a:t>juans</a:t>
            </a:r>
            <a:r>
              <a:rPr lang="en-US" dirty="0"/>
              <a:t> established a vast dominion from the late 5th century AD, encompassing present-day inner and outer Mongolia to the Korean Peninsula.</a:t>
            </a:r>
            <a:endParaRPr lang="tr-TR" dirty="0"/>
          </a:p>
          <a:p>
            <a:pPr marL="0" indent="0">
              <a:buNone/>
            </a:pPr>
            <a:endParaRPr lang="tr-TR" dirty="0"/>
          </a:p>
          <a:p>
            <a:pPr marL="0" indent="0">
              <a:buNone/>
            </a:pPr>
            <a:r>
              <a:rPr lang="en-US" dirty="0"/>
              <a:t>Following the Huns, the </a:t>
            </a:r>
            <a:r>
              <a:rPr lang="en-US" dirty="0" err="1"/>
              <a:t>Göktürks</a:t>
            </a:r>
            <a:r>
              <a:rPr lang="en-US" dirty="0"/>
              <a:t>, who founded a great empire in Northern and Central Asia, emerged at the foot of the Altai Mountains under the rule of the Juan-</a:t>
            </a:r>
            <a:r>
              <a:rPr lang="en-US" dirty="0" err="1"/>
              <a:t>juans</a:t>
            </a:r>
            <a:r>
              <a:rPr lang="en-US" dirty="0"/>
              <a:t>. </a:t>
            </a:r>
            <a:endParaRPr lang="tr-TR" dirty="0"/>
          </a:p>
          <a:p>
            <a:pPr marL="0" indent="0">
              <a:buNone/>
            </a:pPr>
            <a:endParaRPr lang="tr-TR" dirty="0"/>
          </a:p>
          <a:p>
            <a:pPr marL="0" indent="0">
              <a:buNone/>
            </a:pPr>
            <a:r>
              <a:rPr lang="en-US" dirty="0"/>
              <a:t>Subsequently, the </a:t>
            </a:r>
            <a:r>
              <a:rPr lang="en-US" dirty="0" err="1"/>
              <a:t>Göktürks</a:t>
            </a:r>
            <a:r>
              <a:rPr lang="en-US" dirty="0"/>
              <a:t> gained strength and in 552, they abolished the rule of the Juan-</a:t>
            </a:r>
            <a:r>
              <a:rPr lang="en-US" dirty="0" err="1"/>
              <a:t>juans</a:t>
            </a:r>
            <a:r>
              <a:rPr lang="en-US" dirty="0"/>
              <a:t>, establishing the </a:t>
            </a:r>
            <a:r>
              <a:rPr lang="en-US" dirty="0" err="1"/>
              <a:t>Göktürk</a:t>
            </a:r>
            <a:r>
              <a:rPr lang="en-US" dirty="0"/>
              <a:t> Khaganate.</a:t>
            </a: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xmlns="" val="406294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B1A3588-4695-4916-91AD-FB78968236CD}"/>
              </a:ext>
            </a:extLst>
          </p:cNvPr>
          <p:cNvSpPr>
            <a:spLocks noGrp="1"/>
          </p:cNvSpPr>
          <p:nvPr>
            <p:ph idx="1"/>
          </p:nvPr>
        </p:nvSpPr>
        <p:spPr>
          <a:xfrm>
            <a:off x="838200" y="488272"/>
            <a:ext cx="10515600" cy="5688691"/>
          </a:xfrm>
        </p:spPr>
        <p:txBody>
          <a:bodyPr/>
          <a:lstStyle/>
          <a:p>
            <a:pPr marL="0" indent="0">
              <a:buNone/>
            </a:pPr>
            <a:r>
              <a:rPr lang="en-US" dirty="0"/>
              <a:t>The </a:t>
            </a:r>
            <a:r>
              <a:rPr lang="en-US" dirty="0" err="1"/>
              <a:t>Göktürk</a:t>
            </a:r>
            <a:r>
              <a:rPr lang="en-US" dirty="0"/>
              <a:t> state quickly expanded into a vast empire stretching from the Korean Peninsula in the east to the Black Sea in the west, uniting under one banner the tribes and peoples inhabiting present-day Mongolia and the entire Central Asian region.</a:t>
            </a:r>
            <a:endParaRPr lang="tr-TR" dirty="0"/>
          </a:p>
          <a:p>
            <a:pPr marL="0" indent="0">
              <a:buNone/>
            </a:pPr>
            <a:endParaRPr lang="tr-TR" dirty="0"/>
          </a:p>
          <a:p>
            <a:pPr marL="0" indent="0">
              <a:buNone/>
            </a:pPr>
            <a:r>
              <a:rPr lang="tr-TR" dirty="0" err="1"/>
              <a:t>Sources</a:t>
            </a:r>
            <a:r>
              <a:rPr lang="tr-TR" dirty="0"/>
              <a:t> </a:t>
            </a:r>
            <a:r>
              <a:rPr lang="tr-TR" dirty="0" err="1"/>
              <a:t>indicate</a:t>
            </a:r>
            <a:r>
              <a:rPr lang="tr-TR" dirty="0"/>
              <a:t> </a:t>
            </a:r>
            <a:r>
              <a:rPr lang="tr-TR" dirty="0" err="1"/>
              <a:t>that</a:t>
            </a:r>
            <a:r>
              <a:rPr lang="tr-TR" dirty="0"/>
              <a:t> </a:t>
            </a:r>
            <a:r>
              <a:rPr lang="tr-TR" dirty="0" err="1"/>
              <a:t>during</a:t>
            </a:r>
            <a:r>
              <a:rPr lang="tr-TR" dirty="0"/>
              <a:t> </a:t>
            </a:r>
            <a:r>
              <a:rPr lang="tr-TR" dirty="0" err="1"/>
              <a:t>the</a:t>
            </a:r>
            <a:r>
              <a:rPr lang="tr-TR" dirty="0"/>
              <a:t> Göktürk </a:t>
            </a:r>
            <a:r>
              <a:rPr lang="tr-TR" dirty="0" err="1"/>
              <a:t>rule</a:t>
            </a:r>
            <a:r>
              <a:rPr lang="tr-TR" dirty="0"/>
              <a:t>, </a:t>
            </a:r>
            <a:r>
              <a:rPr lang="tr-TR" dirty="0" err="1"/>
              <a:t>proto-Mongol</a:t>
            </a:r>
            <a:r>
              <a:rPr lang="tr-TR" dirty="0"/>
              <a:t> </a:t>
            </a:r>
            <a:r>
              <a:rPr lang="tr-TR" dirty="0" err="1"/>
              <a:t>tribes</a:t>
            </a:r>
            <a:r>
              <a:rPr lang="tr-TR" dirty="0"/>
              <a:t> </a:t>
            </a:r>
            <a:r>
              <a:rPr lang="tr-TR" dirty="0" err="1"/>
              <a:t>such</a:t>
            </a:r>
            <a:r>
              <a:rPr lang="tr-TR" dirty="0"/>
              <a:t> as </a:t>
            </a:r>
            <a:r>
              <a:rPr lang="tr-TR" dirty="0" err="1"/>
              <a:t>the</a:t>
            </a:r>
            <a:r>
              <a:rPr lang="tr-TR" dirty="0"/>
              <a:t> </a:t>
            </a:r>
            <a:r>
              <a:rPr lang="tr-TR" dirty="0" err="1"/>
              <a:t>Kitans</a:t>
            </a:r>
            <a:r>
              <a:rPr lang="tr-TR" dirty="0"/>
              <a:t> (</a:t>
            </a:r>
            <a:r>
              <a:rPr lang="ja-JP" altLang="en-US" dirty="0"/>
              <a:t>契丹</a:t>
            </a:r>
            <a:r>
              <a:rPr lang="en-US" altLang="ja-JP" dirty="0"/>
              <a:t>), </a:t>
            </a:r>
            <a:r>
              <a:rPr lang="tr-TR" dirty="0" err="1"/>
              <a:t>Hsi</a:t>
            </a:r>
            <a:r>
              <a:rPr lang="tr-TR" dirty="0"/>
              <a:t> (</a:t>
            </a:r>
            <a:r>
              <a:rPr lang="ja-JP" altLang="en-US" dirty="0"/>
              <a:t>奚</a:t>
            </a:r>
            <a:r>
              <a:rPr lang="en-US" altLang="ja-JP" dirty="0"/>
              <a:t>), </a:t>
            </a:r>
            <a:r>
              <a:rPr lang="tr-TR" dirty="0" err="1"/>
              <a:t>Kumoxi</a:t>
            </a:r>
            <a:r>
              <a:rPr lang="tr-TR" dirty="0"/>
              <a:t> (</a:t>
            </a:r>
            <a:r>
              <a:rPr lang="ja-JP" altLang="en-US" dirty="0"/>
              <a:t>庫莫奚</a:t>
            </a:r>
            <a:r>
              <a:rPr lang="en-US" altLang="ja-JP" dirty="0"/>
              <a:t>), </a:t>
            </a:r>
            <a:r>
              <a:rPr lang="tr-TR" dirty="0" err="1"/>
              <a:t>Mongols</a:t>
            </a:r>
            <a:r>
              <a:rPr lang="tr-TR" dirty="0"/>
              <a:t> (</a:t>
            </a:r>
            <a:r>
              <a:rPr lang="ja-JP" altLang="en-US" dirty="0"/>
              <a:t>蒙兀儿</a:t>
            </a:r>
            <a:r>
              <a:rPr lang="en-US" altLang="ja-JP" dirty="0"/>
              <a:t>), </a:t>
            </a:r>
            <a:r>
              <a:rPr lang="tr-TR" dirty="0" err="1"/>
              <a:t>and</a:t>
            </a:r>
            <a:r>
              <a:rPr lang="tr-TR" dirty="0"/>
              <a:t> </a:t>
            </a:r>
            <a:r>
              <a:rPr lang="tr-TR" dirty="0" err="1"/>
              <a:t>Shi-wei</a:t>
            </a:r>
            <a:r>
              <a:rPr lang="tr-TR" dirty="0"/>
              <a:t> (</a:t>
            </a:r>
            <a:r>
              <a:rPr lang="ja-JP" altLang="en-US" dirty="0"/>
              <a:t>室韋</a:t>
            </a:r>
            <a:r>
              <a:rPr lang="en-US" altLang="ja-JP" dirty="0"/>
              <a:t>) </a:t>
            </a:r>
            <a:r>
              <a:rPr lang="tr-TR" dirty="0" err="1"/>
              <a:t>lived</a:t>
            </a:r>
            <a:r>
              <a:rPr lang="tr-TR" dirty="0"/>
              <a:t> </a:t>
            </a:r>
            <a:r>
              <a:rPr lang="tr-TR" dirty="0" err="1"/>
              <a:t>intertwined</a:t>
            </a:r>
            <a:r>
              <a:rPr lang="tr-TR" dirty="0"/>
              <a:t> </a:t>
            </a:r>
            <a:r>
              <a:rPr lang="tr-TR" dirty="0" err="1"/>
              <a:t>with</a:t>
            </a:r>
            <a:r>
              <a:rPr lang="tr-TR" dirty="0"/>
              <a:t> </a:t>
            </a:r>
            <a:r>
              <a:rPr lang="tr-TR" dirty="0" err="1"/>
              <a:t>the</a:t>
            </a:r>
            <a:r>
              <a:rPr lang="tr-TR" dirty="0"/>
              <a:t> </a:t>
            </a:r>
            <a:r>
              <a:rPr lang="tr-TR" dirty="0" err="1"/>
              <a:t>Göktürks</a:t>
            </a:r>
            <a:r>
              <a:rPr lang="tr-TR" dirty="0"/>
              <a:t> in </a:t>
            </a:r>
            <a:r>
              <a:rPr lang="tr-TR" dirty="0" err="1"/>
              <a:t>present-day</a:t>
            </a:r>
            <a:r>
              <a:rPr lang="tr-TR" dirty="0"/>
              <a:t> </a:t>
            </a:r>
            <a:r>
              <a:rPr lang="tr-TR" dirty="0" err="1"/>
              <a:t>Mongolia</a:t>
            </a:r>
            <a:r>
              <a:rPr lang="tr-TR" dirty="0"/>
              <a:t>, </a:t>
            </a:r>
            <a:r>
              <a:rPr lang="tr-TR" dirty="0" err="1"/>
              <a:t>influencing</a:t>
            </a:r>
            <a:r>
              <a:rPr lang="tr-TR" dirty="0"/>
              <a:t> </a:t>
            </a:r>
            <a:r>
              <a:rPr lang="tr-TR" dirty="0" err="1"/>
              <a:t>each</a:t>
            </a:r>
            <a:r>
              <a:rPr lang="tr-TR" dirty="0"/>
              <a:t> </a:t>
            </a:r>
            <a:r>
              <a:rPr lang="tr-TR" dirty="0" err="1"/>
              <a:t>other's</a:t>
            </a:r>
            <a:r>
              <a:rPr lang="tr-TR" dirty="0"/>
              <a:t> </a:t>
            </a:r>
            <a:r>
              <a:rPr lang="tr-TR" dirty="0" err="1"/>
              <a:t>cultures</a:t>
            </a:r>
            <a:r>
              <a:rPr lang="tr-TR" dirty="0"/>
              <a:t> </a:t>
            </a:r>
            <a:r>
              <a:rPr lang="tr-TR" dirty="0" err="1"/>
              <a:t>and</a:t>
            </a:r>
            <a:r>
              <a:rPr lang="tr-TR" dirty="0"/>
              <a:t> </a:t>
            </a:r>
            <a:r>
              <a:rPr lang="tr-TR" dirty="0" err="1"/>
              <a:t>traditions</a:t>
            </a:r>
            <a:r>
              <a:rPr lang="tr-TR" dirty="0"/>
              <a:t>.</a:t>
            </a:r>
            <a:endParaRPr lang="tr-TR" b="0" dirty="0">
              <a:effectLst/>
            </a:endParaRPr>
          </a:p>
          <a:p>
            <a:pPr marL="0" indent="0">
              <a:buNone/>
            </a:pPr>
            <a:r>
              <a:rPr lang="tr-TR" dirty="0"/>
              <a:t/>
            </a:r>
            <a:br>
              <a:rPr lang="tr-TR" dirty="0"/>
            </a:br>
            <a:endParaRPr lang="tr-TR" dirty="0"/>
          </a:p>
        </p:txBody>
      </p:sp>
    </p:spTree>
    <p:extLst>
      <p:ext uri="{BB962C8B-B14F-4D97-AF65-F5344CB8AC3E}">
        <p14:creationId xmlns:p14="http://schemas.microsoft.com/office/powerpoint/2010/main" xmlns="" val="293978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öktürk Devletleri - Sosyal Bilgiler">
            <a:extLst>
              <a:ext uri="{FF2B5EF4-FFF2-40B4-BE49-F238E27FC236}">
                <a16:creationId xmlns:a16="http://schemas.microsoft.com/office/drawing/2014/main" xmlns="" id="{53333D20-761A-43AE-9B9F-55B83B7CD5F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0029" y="441975"/>
            <a:ext cx="8611941" cy="59740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076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BF0FFFC-DB08-49BE-B10F-B2972F0113E6}"/>
              </a:ext>
            </a:extLst>
          </p:cNvPr>
          <p:cNvSpPr>
            <a:spLocks noGrp="1"/>
          </p:cNvSpPr>
          <p:nvPr>
            <p:ph idx="1"/>
          </p:nvPr>
        </p:nvSpPr>
        <p:spPr>
          <a:xfrm>
            <a:off x="838200" y="435006"/>
            <a:ext cx="10515600" cy="5741957"/>
          </a:xfrm>
        </p:spPr>
        <p:txBody>
          <a:bodyPr>
            <a:normAutofit lnSpcReduction="10000"/>
          </a:bodyPr>
          <a:lstStyle/>
          <a:p>
            <a:pPr marL="0" indent="0">
              <a:buNone/>
            </a:pPr>
            <a:r>
              <a:rPr lang="en-US" dirty="0"/>
              <a:t>In 630, when the </a:t>
            </a:r>
            <a:r>
              <a:rPr lang="en-US" dirty="0" err="1"/>
              <a:t>Göktürks</a:t>
            </a:r>
            <a:r>
              <a:rPr lang="en-US" dirty="0"/>
              <a:t> entered a period of internal strife, some Mongol tribes began to act independently.</a:t>
            </a:r>
            <a:endParaRPr lang="tr-TR" dirty="0"/>
          </a:p>
          <a:p>
            <a:pPr marL="0" indent="0">
              <a:buNone/>
            </a:pPr>
            <a:endParaRPr lang="tr-TR" dirty="0"/>
          </a:p>
          <a:p>
            <a:pPr marL="0" indent="0">
              <a:buNone/>
            </a:pPr>
            <a:r>
              <a:rPr lang="en-US" dirty="0"/>
              <a:t>Certain Mongol tribes residing in the southern regions came under the rule of China.</a:t>
            </a:r>
            <a:endParaRPr lang="tr-TR" dirty="0"/>
          </a:p>
          <a:p>
            <a:pPr marL="0" indent="0">
              <a:buNone/>
            </a:pPr>
            <a:endParaRPr lang="tr-TR" dirty="0"/>
          </a:p>
          <a:p>
            <a:pPr marL="0" indent="0">
              <a:buNone/>
            </a:pPr>
            <a:r>
              <a:rPr lang="en-US" dirty="0"/>
              <a:t>In 682, with the restoration of </a:t>
            </a:r>
            <a:r>
              <a:rPr lang="en-US" dirty="0" err="1"/>
              <a:t>Göktürk</a:t>
            </a:r>
            <a:r>
              <a:rPr lang="en-US" dirty="0"/>
              <a:t> power under </a:t>
            </a:r>
            <a:r>
              <a:rPr lang="en-US" dirty="0" err="1"/>
              <a:t>Kutluk</a:t>
            </a:r>
            <a:r>
              <a:rPr lang="en-US" dirty="0"/>
              <a:t> Khan, emerging from the period of internal strife, Mongol tribes once again fell under </a:t>
            </a:r>
            <a:r>
              <a:rPr lang="en-US" dirty="0" err="1"/>
              <a:t>Göktürk</a:t>
            </a:r>
            <a:r>
              <a:rPr lang="en-US" dirty="0"/>
              <a:t> dominion and shared a common destiny with the </a:t>
            </a:r>
            <a:r>
              <a:rPr lang="en-US" dirty="0" err="1"/>
              <a:t>Göktürks</a:t>
            </a:r>
            <a:r>
              <a:rPr lang="en-US" dirty="0"/>
              <a:t>.</a:t>
            </a:r>
            <a:endParaRPr lang="tr-TR" dirty="0"/>
          </a:p>
          <a:p>
            <a:pPr marL="0" indent="0">
              <a:buNone/>
            </a:pPr>
            <a:endParaRPr lang="tr-TR" dirty="0"/>
          </a:p>
          <a:p>
            <a:pPr marL="0" indent="0">
              <a:buNone/>
            </a:pPr>
            <a:r>
              <a:rPr lang="en-US" dirty="0"/>
              <a:t>When the </a:t>
            </a:r>
            <a:r>
              <a:rPr lang="en-US" dirty="0" err="1"/>
              <a:t>Göktürk</a:t>
            </a:r>
            <a:r>
              <a:rPr lang="en-US" dirty="0"/>
              <a:t> era ended in 744 and the Uygur state was established, the Mongols continued to live together in the same cultural sphere as one of the important vassals of the Uygur state.</a:t>
            </a:r>
            <a:endParaRPr lang="en-US" b="0" dirty="0">
              <a:effectLst/>
            </a:endParaRPr>
          </a:p>
          <a:p>
            <a:endParaRPr lang="tr-TR" dirty="0"/>
          </a:p>
        </p:txBody>
      </p:sp>
    </p:spTree>
    <p:extLst>
      <p:ext uri="{BB962C8B-B14F-4D97-AF65-F5344CB8AC3E}">
        <p14:creationId xmlns:p14="http://schemas.microsoft.com/office/powerpoint/2010/main" xmlns="" val="7370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ygur Devleti Haritası (744-840)">
            <a:extLst>
              <a:ext uri="{FF2B5EF4-FFF2-40B4-BE49-F238E27FC236}">
                <a16:creationId xmlns:a16="http://schemas.microsoft.com/office/drawing/2014/main" xmlns="" id="{D5A6E5F9-34A5-4837-A7A3-52DAA065089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55" y="393002"/>
            <a:ext cx="10590689" cy="60719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793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1F80EB1-DC7C-47EC-8634-26A25CA9DF80}"/>
              </a:ext>
            </a:extLst>
          </p:cNvPr>
          <p:cNvSpPr>
            <a:spLocks noGrp="1"/>
          </p:cNvSpPr>
          <p:nvPr>
            <p:ph idx="1"/>
          </p:nvPr>
        </p:nvSpPr>
        <p:spPr>
          <a:xfrm>
            <a:off x="838200" y="372862"/>
            <a:ext cx="10515600" cy="5804101"/>
          </a:xfrm>
        </p:spPr>
        <p:txBody>
          <a:bodyPr/>
          <a:lstStyle/>
          <a:p>
            <a:pPr marL="0" indent="0">
              <a:buNone/>
            </a:pPr>
            <a:r>
              <a:rPr lang="en-US" dirty="0"/>
              <a:t>It is possible to say that the Mongols were particularly influenced by the Uyghurs in their religious and cultural lives.</a:t>
            </a:r>
            <a:endParaRPr lang="tr-TR" dirty="0"/>
          </a:p>
          <a:p>
            <a:pPr marL="0" indent="0">
              <a:buNone/>
            </a:pPr>
            <a:endParaRPr lang="tr-TR" dirty="0"/>
          </a:p>
          <a:p>
            <a:pPr marL="0" indent="0">
              <a:buNone/>
            </a:pPr>
            <a:r>
              <a:rPr lang="en-US" dirty="0"/>
              <a:t>This is because sources often refer to the Uyghurs when providing examples related to Mongolian traditional culture.</a:t>
            </a:r>
            <a:endParaRPr lang="tr-TR" dirty="0"/>
          </a:p>
          <a:p>
            <a:pPr marL="0" indent="0">
              <a:buNone/>
            </a:pPr>
            <a:endParaRPr lang="tr-TR" dirty="0"/>
          </a:p>
          <a:p>
            <a:pPr marL="0" indent="0">
              <a:buNone/>
            </a:pPr>
            <a:r>
              <a:rPr lang="en-US" dirty="0"/>
              <a:t>Contemporary sources generally mention practices belonging to the Uyghur Turks and then indicate the presence of similar practices among the Mongols.</a:t>
            </a:r>
            <a:endParaRPr lang="en-US" b="0" dirty="0">
              <a:effectLst/>
            </a:endParaRPr>
          </a:p>
          <a:p>
            <a:pPr marL="0" indent="0">
              <a:buNone/>
            </a:pPr>
            <a:r>
              <a:rPr lang="en-US" dirty="0"/>
              <a:t/>
            </a:r>
            <a:br>
              <a:rPr lang="en-US" dirty="0"/>
            </a:br>
            <a:endParaRPr lang="tr-TR" dirty="0"/>
          </a:p>
        </p:txBody>
      </p:sp>
    </p:spTree>
    <p:extLst>
      <p:ext uri="{BB962C8B-B14F-4D97-AF65-F5344CB8AC3E}">
        <p14:creationId xmlns:p14="http://schemas.microsoft.com/office/powerpoint/2010/main" xmlns="" val="311211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61C8EA1-5087-4BA9-B8CD-161D8161393D}"/>
              </a:ext>
            </a:extLst>
          </p:cNvPr>
          <p:cNvSpPr>
            <a:spLocks noGrp="1"/>
          </p:cNvSpPr>
          <p:nvPr>
            <p:ph idx="1"/>
          </p:nvPr>
        </p:nvSpPr>
        <p:spPr>
          <a:xfrm>
            <a:off x="838200" y="422952"/>
            <a:ext cx="10515600" cy="5818049"/>
          </a:xfrm>
        </p:spPr>
        <p:txBody>
          <a:bodyPr>
            <a:normAutofit fontScale="92500" lnSpcReduction="10000"/>
          </a:bodyPr>
          <a:lstStyle/>
          <a:p>
            <a:pPr marL="0" indent="0">
              <a:buNone/>
            </a:pPr>
            <a:r>
              <a:rPr lang="en-US" dirty="0"/>
              <a:t>As is known, Turks have lived in North and Central Asia, including present-day Mongolia, since the early periods of history and have established great states.</a:t>
            </a:r>
            <a:endParaRPr lang="tr-TR" dirty="0"/>
          </a:p>
          <a:p>
            <a:pPr marL="0" indent="0">
              <a:buNone/>
            </a:pPr>
            <a:endParaRPr lang="tr-TR" dirty="0"/>
          </a:p>
          <a:p>
            <a:pPr marL="0" indent="0">
              <a:buNone/>
            </a:pPr>
            <a:r>
              <a:rPr lang="en-US" dirty="0"/>
              <a:t>Turks, along with Mongols and other neighboring communities, have formed the 'Great Steppe Culture' across the Eurasian geography stretching from present-day Mongolia to Hungary.</a:t>
            </a:r>
            <a:endParaRPr lang="tr-TR" dirty="0"/>
          </a:p>
          <a:p>
            <a:pPr marL="0" indent="0">
              <a:buNone/>
            </a:pPr>
            <a:endParaRPr lang="tr-TR" dirty="0"/>
          </a:p>
          <a:p>
            <a:pPr marL="0" indent="0">
              <a:buNone/>
            </a:pPr>
            <a:r>
              <a:rPr lang="en-US" dirty="0"/>
              <a:t>Consequently, Turks and Mongols, who constituted this cultural type, have exhibited certain common characteristics in the religious, social, and economic fields, and together they have established large states culturally resembling each other in this geography. </a:t>
            </a:r>
            <a:endParaRPr lang="tr-TR" dirty="0"/>
          </a:p>
          <a:p>
            <a:pPr marL="0" indent="0">
              <a:buNone/>
            </a:pPr>
            <a:endParaRPr lang="tr-TR" dirty="0"/>
          </a:p>
          <a:p>
            <a:pPr marL="0" indent="0">
              <a:buNone/>
            </a:pPr>
            <a:r>
              <a:rPr lang="en-US" dirty="0"/>
              <a:t>The pre-Islamic Turkish states known as the Huns, </a:t>
            </a:r>
            <a:r>
              <a:rPr lang="en-US" dirty="0" err="1"/>
              <a:t>Gokturks</a:t>
            </a:r>
            <a:r>
              <a:rPr lang="en-US" dirty="0"/>
              <a:t>, and Uyghurs are the eras in which the foundation of these common cultures and values ​​was formed.</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xmlns="" val="142301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05C5CB6-9B12-4DF9-B613-241D916E419B}"/>
              </a:ext>
            </a:extLst>
          </p:cNvPr>
          <p:cNvSpPr>
            <a:spLocks noGrp="1"/>
          </p:cNvSpPr>
          <p:nvPr>
            <p:ph idx="1"/>
          </p:nvPr>
        </p:nvSpPr>
        <p:spPr>
          <a:xfrm>
            <a:off x="838200" y="408373"/>
            <a:ext cx="10515600" cy="5768590"/>
          </a:xfrm>
        </p:spPr>
        <p:txBody>
          <a:bodyPr/>
          <a:lstStyle/>
          <a:p>
            <a:pPr marL="0" indent="0">
              <a:buNone/>
            </a:pPr>
            <a:r>
              <a:rPr lang="en-US" dirty="0"/>
              <a:t>Today, numerous monumental tombs and inscriptions dating back to the </a:t>
            </a:r>
            <a:r>
              <a:rPr lang="en-US" dirty="0" err="1"/>
              <a:t>Gökturks</a:t>
            </a:r>
            <a:r>
              <a:rPr lang="en-US" dirty="0"/>
              <a:t> and Uyghurs have been unearthed from various regions of Mongolia, and these are preserved as memories of Turkic-Mongolian unity.</a:t>
            </a:r>
            <a:endParaRPr lang="tr-TR" dirty="0"/>
          </a:p>
          <a:p>
            <a:pPr marL="0" indent="0">
              <a:buNone/>
            </a:pPr>
            <a:endParaRPr lang="tr-TR" dirty="0"/>
          </a:p>
          <a:p>
            <a:pPr marL="0" indent="0">
              <a:buNone/>
            </a:pPr>
            <a:r>
              <a:rPr lang="en-US" dirty="0"/>
              <a:t>At the same time, these artifacts serve as undeniable evidence of the friendship and brotherhood between the Turkic and Mongolian peoples who continue to live together in Northern and Central Asia.</a:t>
            </a:r>
            <a:endParaRPr lang="en-US" b="0" dirty="0">
              <a:effectLst/>
            </a:endParaRPr>
          </a:p>
          <a:p>
            <a:pPr marL="0" indent="0">
              <a:buNone/>
            </a:pPr>
            <a:r>
              <a:rPr lang="en-US" dirty="0"/>
              <a:t/>
            </a:r>
            <a:br>
              <a:rPr lang="en-US" dirty="0"/>
            </a:br>
            <a:endParaRPr lang="tr-TR" dirty="0"/>
          </a:p>
        </p:txBody>
      </p:sp>
    </p:spTree>
    <p:extLst>
      <p:ext uri="{BB962C8B-B14F-4D97-AF65-F5344CB8AC3E}">
        <p14:creationId xmlns:p14="http://schemas.microsoft.com/office/powerpoint/2010/main" xmlns="" val="326074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A888F24-B36B-45CE-B95B-FC3654CDA1CA}"/>
              </a:ext>
            </a:extLst>
          </p:cNvPr>
          <p:cNvSpPr>
            <a:spLocks noGrp="1"/>
          </p:cNvSpPr>
          <p:nvPr>
            <p:ph idx="1"/>
          </p:nvPr>
        </p:nvSpPr>
        <p:spPr>
          <a:xfrm>
            <a:off x="838200" y="417250"/>
            <a:ext cx="10515600" cy="5759713"/>
          </a:xfrm>
        </p:spPr>
        <p:txBody>
          <a:bodyPr>
            <a:normAutofit fontScale="92500" lnSpcReduction="10000"/>
          </a:bodyPr>
          <a:lstStyle/>
          <a:p>
            <a:pPr marL="0" indent="0">
              <a:buNone/>
            </a:pPr>
            <a:r>
              <a:rPr lang="en-US" dirty="0"/>
              <a:t>It is noted in Chinese sources that the Mongolian tribe known as "Shih-</a:t>
            </a:r>
            <a:r>
              <a:rPr lang="en-US" dirty="0" err="1"/>
              <a:t>wei</a:t>
            </a:r>
            <a:r>
              <a:rPr lang="en-US" dirty="0"/>
              <a:t>" laid the foundation of traditional Mongolian culture before the 10th century, and this culture resembled the Turkic cultures of the Hun, </a:t>
            </a:r>
            <a:r>
              <a:rPr lang="en-US" dirty="0" err="1"/>
              <a:t>Göktürk</a:t>
            </a:r>
            <a:r>
              <a:rPr lang="en-US" dirty="0"/>
              <a:t>, and Uyghur periods.</a:t>
            </a:r>
            <a:endParaRPr lang="tr-TR" dirty="0"/>
          </a:p>
          <a:p>
            <a:pPr marL="0" indent="0">
              <a:buNone/>
            </a:pPr>
            <a:endParaRPr lang="tr-TR" dirty="0"/>
          </a:p>
          <a:p>
            <a:pPr marL="0" indent="0">
              <a:buNone/>
            </a:pPr>
            <a:r>
              <a:rPr lang="en-US" dirty="0"/>
              <a:t>Additionally, we can also prove these similarities archaeologically.</a:t>
            </a:r>
            <a:endParaRPr lang="tr-TR" dirty="0"/>
          </a:p>
          <a:p>
            <a:pPr marL="0" indent="0">
              <a:buNone/>
            </a:pPr>
            <a:endParaRPr lang="tr-TR" dirty="0"/>
          </a:p>
          <a:p>
            <a:pPr marL="0" indent="0">
              <a:buNone/>
            </a:pPr>
            <a:r>
              <a:rPr lang="en-US" dirty="0"/>
              <a:t>It has been observed that the Shih-</a:t>
            </a:r>
            <a:r>
              <a:rPr lang="en-US" dirty="0" err="1"/>
              <a:t>wei</a:t>
            </a:r>
            <a:r>
              <a:rPr lang="en-US" dirty="0"/>
              <a:t> people used mobile homes (cart houses) like the Huns and </a:t>
            </a:r>
            <a:r>
              <a:rPr lang="en-US" dirty="0" err="1"/>
              <a:t>Göktürks</a:t>
            </a:r>
            <a:r>
              <a:rPr lang="en-US" dirty="0"/>
              <a:t>, bows made from horns, whistling arrows, weapons, flat-bottomed skis, and leather clothing. </a:t>
            </a:r>
            <a:endParaRPr lang="tr-TR" dirty="0"/>
          </a:p>
          <a:p>
            <a:pPr marL="0" indent="0">
              <a:buNone/>
            </a:pPr>
            <a:endParaRPr lang="tr-TR" dirty="0"/>
          </a:p>
          <a:p>
            <a:pPr marL="0" indent="0">
              <a:buNone/>
            </a:pPr>
            <a:r>
              <a:rPr lang="en-US" dirty="0"/>
              <a:t>The resemblance in the names of many tools used in everyday life related to animal husbandry, hunting, and agriculture is also an example of the cultural closeness between the two communities.</a:t>
            </a:r>
            <a:br>
              <a:rPr lang="en-US" dirty="0"/>
            </a:br>
            <a:endParaRPr lang="tr-TR" dirty="0"/>
          </a:p>
        </p:txBody>
      </p:sp>
    </p:spTree>
    <p:extLst>
      <p:ext uri="{BB962C8B-B14F-4D97-AF65-F5344CB8AC3E}">
        <p14:creationId xmlns:p14="http://schemas.microsoft.com/office/powerpoint/2010/main" xmlns="" val="2089990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52EE2C9-109B-495B-94B8-3472D9659CF6}"/>
              </a:ext>
            </a:extLst>
          </p:cNvPr>
          <p:cNvSpPr>
            <a:spLocks noGrp="1"/>
          </p:cNvSpPr>
          <p:nvPr>
            <p:ph idx="1"/>
          </p:nvPr>
        </p:nvSpPr>
        <p:spPr>
          <a:xfrm>
            <a:off x="838200" y="470517"/>
            <a:ext cx="10515600" cy="5706446"/>
          </a:xfrm>
        </p:spPr>
        <p:txBody>
          <a:bodyPr>
            <a:normAutofit lnSpcReduction="10000"/>
          </a:bodyPr>
          <a:lstStyle/>
          <a:p>
            <a:pPr marL="0" indent="0">
              <a:buNone/>
            </a:pPr>
            <a:r>
              <a:rPr lang="en-US" dirty="0"/>
              <a:t>After the collapse of the Uyghur State in 840 due to internal political conflicts, natural disasters, and subsequent attacks by the Kyrgyz, many Turkic tribes in the </a:t>
            </a:r>
            <a:r>
              <a:rPr lang="en-US" dirty="0" err="1"/>
              <a:t>Ötüken</a:t>
            </a:r>
            <a:r>
              <a:rPr lang="en-US" dirty="0"/>
              <a:t> and Orkhon regions migrated with the Uyghurs to the western borders of present-day Turkistan. </a:t>
            </a:r>
            <a:endParaRPr lang="tr-TR" dirty="0"/>
          </a:p>
          <a:p>
            <a:pPr marL="0" indent="0">
              <a:buNone/>
            </a:pPr>
            <a:endParaRPr lang="tr-TR" dirty="0"/>
          </a:p>
          <a:p>
            <a:pPr marL="0" indent="0">
              <a:buNone/>
            </a:pPr>
            <a:r>
              <a:rPr lang="en-US" dirty="0"/>
              <a:t>Following the Great Turkic Migration, proto-Mongol tribes began to predominate in the territory of present-day Mongolia. </a:t>
            </a:r>
            <a:endParaRPr lang="tr-TR" dirty="0"/>
          </a:p>
          <a:p>
            <a:pPr marL="0" indent="0">
              <a:buNone/>
            </a:pPr>
            <a:endParaRPr lang="tr-TR" dirty="0"/>
          </a:p>
          <a:p>
            <a:pPr marL="0" indent="0">
              <a:buNone/>
            </a:pPr>
            <a:r>
              <a:rPr lang="en-US" dirty="0"/>
              <a:t>Some Turkic tribes that did not leave the region during the Uyghur migration mixed with Mongol tribes, contributing to their emergence on the historical stage.</a:t>
            </a:r>
            <a:endParaRPr lang="tr-TR" dirty="0"/>
          </a:p>
          <a:p>
            <a:pPr marL="0" indent="0">
              <a:buNone/>
            </a:pPr>
            <a:endParaRPr lang="tr-TR" dirty="0"/>
          </a:p>
          <a:p>
            <a:pPr marL="0" indent="0">
              <a:buNone/>
            </a:pPr>
            <a:r>
              <a:rPr lang="en-US" dirty="0"/>
              <a:t>One example of this is the </a:t>
            </a:r>
            <a:r>
              <a:rPr lang="en-US" dirty="0" err="1"/>
              <a:t>Khitan</a:t>
            </a:r>
            <a:r>
              <a:rPr lang="en-US" dirty="0"/>
              <a:t> State established in North Asia in 916.</a:t>
            </a:r>
            <a:endParaRPr lang="en-US" b="0" dirty="0">
              <a:effectLst/>
            </a:endParaRPr>
          </a:p>
        </p:txBody>
      </p:sp>
    </p:spTree>
    <p:extLst>
      <p:ext uri="{BB962C8B-B14F-4D97-AF65-F5344CB8AC3E}">
        <p14:creationId xmlns:p14="http://schemas.microsoft.com/office/powerpoint/2010/main" xmlns="" val="503136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ndefined">
            <a:extLst>
              <a:ext uri="{FF2B5EF4-FFF2-40B4-BE49-F238E27FC236}">
                <a16:creationId xmlns:a16="http://schemas.microsoft.com/office/drawing/2014/main" xmlns="" id="{5FCD4EF9-0BF2-4D21-9392-0492B478D51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9327" y="400127"/>
            <a:ext cx="6713345" cy="60577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921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DD78771-42CD-4668-AA7C-3BAFB3AB7501}"/>
              </a:ext>
            </a:extLst>
          </p:cNvPr>
          <p:cNvSpPr>
            <a:spLocks noGrp="1"/>
          </p:cNvSpPr>
          <p:nvPr>
            <p:ph idx="1"/>
          </p:nvPr>
        </p:nvSpPr>
        <p:spPr>
          <a:xfrm>
            <a:off x="838200" y="417250"/>
            <a:ext cx="10515600" cy="5759713"/>
          </a:xfrm>
        </p:spPr>
        <p:txBody>
          <a:bodyPr/>
          <a:lstStyle/>
          <a:p>
            <a:pPr marL="0" indent="0">
              <a:buNone/>
            </a:pPr>
            <a:r>
              <a:rPr lang="en-US" dirty="0"/>
              <a:t>In the early 10th century AD, </a:t>
            </a:r>
            <a:r>
              <a:rPr lang="en-US" dirty="0" err="1"/>
              <a:t>Yelü</a:t>
            </a:r>
            <a:r>
              <a:rPr lang="en-US" dirty="0"/>
              <a:t> </a:t>
            </a:r>
            <a:r>
              <a:rPr lang="en-US" dirty="0" err="1"/>
              <a:t>Apauchi</a:t>
            </a:r>
            <a:r>
              <a:rPr lang="en-US" dirty="0"/>
              <a:t>, the leader of the </a:t>
            </a:r>
            <a:r>
              <a:rPr lang="en-US" dirty="0" err="1"/>
              <a:t>Khitan</a:t>
            </a:r>
            <a:r>
              <a:rPr lang="en-US" dirty="0"/>
              <a:t> tribe, subjugated all the clans and became dominant over much of Mongolia, declaring himself ruler in 916.</a:t>
            </a:r>
            <a:endParaRPr lang="tr-TR" dirty="0"/>
          </a:p>
          <a:p>
            <a:pPr marL="0" indent="0">
              <a:buNone/>
            </a:pPr>
            <a:endParaRPr lang="tr-TR" dirty="0"/>
          </a:p>
          <a:p>
            <a:pPr marL="0" indent="0">
              <a:buNone/>
            </a:pPr>
            <a:r>
              <a:rPr lang="en-US" dirty="0"/>
              <a:t>His son, Emperor </a:t>
            </a:r>
            <a:r>
              <a:rPr lang="en-US" dirty="0" err="1"/>
              <a:t>Te</a:t>
            </a:r>
            <a:r>
              <a:rPr lang="en-US" dirty="0"/>
              <a:t> </a:t>
            </a:r>
            <a:r>
              <a:rPr lang="en-US" dirty="0" err="1"/>
              <a:t>Kuang</a:t>
            </a:r>
            <a:r>
              <a:rPr lang="en-US" dirty="0"/>
              <a:t> (926-947), conquered part of Northern China and established the state known as the Liao Dynasty by the Chinese. </a:t>
            </a:r>
            <a:endParaRPr lang="tr-TR" dirty="0"/>
          </a:p>
          <a:p>
            <a:pPr marL="0" indent="0">
              <a:buNone/>
            </a:pPr>
            <a:endParaRPr lang="tr-TR" dirty="0"/>
          </a:p>
          <a:p>
            <a:pPr marL="0" indent="0">
              <a:buNone/>
            </a:pPr>
            <a:r>
              <a:rPr lang="en-US" dirty="0"/>
              <a:t>The Liao Empire, which ruled over Northern China for more than two centuries, extended its southern borders from present-day Shanxi province, including present-day Beijing, to the north of the Chili province; moreover, all Mongolian and Manchurian peoples, including the Kyrgyz, were also subject to this empire. </a:t>
            </a:r>
            <a:endParaRPr lang="tr-TR" dirty="0"/>
          </a:p>
        </p:txBody>
      </p:sp>
    </p:spTree>
    <p:extLst>
      <p:ext uri="{BB962C8B-B14F-4D97-AF65-F5344CB8AC3E}">
        <p14:creationId xmlns:p14="http://schemas.microsoft.com/office/powerpoint/2010/main" xmlns="" val="264424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191C23C-5D22-4F63-9B22-C4ADE6588988}"/>
              </a:ext>
            </a:extLst>
          </p:cNvPr>
          <p:cNvSpPr>
            <a:spLocks noGrp="1"/>
          </p:cNvSpPr>
          <p:nvPr>
            <p:ph idx="1"/>
          </p:nvPr>
        </p:nvSpPr>
        <p:spPr>
          <a:xfrm>
            <a:off x="838200" y="363984"/>
            <a:ext cx="10515600" cy="5812979"/>
          </a:xfrm>
        </p:spPr>
        <p:txBody>
          <a:bodyPr/>
          <a:lstStyle/>
          <a:p>
            <a:pPr marL="0" indent="0">
              <a:buNone/>
            </a:pPr>
            <a:r>
              <a:rPr lang="en-US" dirty="0"/>
              <a:t>In 1009, the </a:t>
            </a:r>
            <a:r>
              <a:rPr lang="en-US" dirty="0" err="1"/>
              <a:t>Khitans</a:t>
            </a:r>
            <a:r>
              <a:rPr lang="en-US" dirty="0"/>
              <a:t> turned westward and began to threaten the Uyghurs and the </a:t>
            </a:r>
            <a:r>
              <a:rPr lang="en-US" dirty="0" err="1"/>
              <a:t>Karakhanids</a:t>
            </a:r>
            <a:r>
              <a:rPr lang="en-US" dirty="0"/>
              <a:t>.</a:t>
            </a:r>
            <a:endParaRPr lang="tr-TR" dirty="0"/>
          </a:p>
          <a:p>
            <a:pPr marL="0" indent="0">
              <a:buNone/>
            </a:pPr>
            <a:endParaRPr lang="tr-TR" dirty="0"/>
          </a:p>
          <a:p>
            <a:pPr marL="0" indent="0">
              <a:buNone/>
            </a:pPr>
            <a:r>
              <a:rPr lang="en-US" dirty="0"/>
              <a:t>However, they were defeated by the </a:t>
            </a:r>
            <a:r>
              <a:rPr lang="en-US" dirty="0" err="1"/>
              <a:t>Karakhanids</a:t>
            </a:r>
            <a:r>
              <a:rPr lang="en-US" dirty="0"/>
              <a:t> near </a:t>
            </a:r>
            <a:r>
              <a:rPr lang="en-US" dirty="0" err="1"/>
              <a:t>Balasagun</a:t>
            </a:r>
            <a:r>
              <a:rPr lang="en-US" dirty="0"/>
              <a:t> (in 1016), delaying their advance westward by a century.</a:t>
            </a:r>
            <a:endParaRPr lang="tr-TR" dirty="0"/>
          </a:p>
          <a:p>
            <a:pPr marL="0" indent="0">
              <a:buNone/>
            </a:pPr>
            <a:endParaRPr lang="tr-TR" dirty="0"/>
          </a:p>
          <a:p>
            <a:pPr marL="0" indent="0">
              <a:buNone/>
            </a:pPr>
            <a:r>
              <a:rPr lang="en-US" dirty="0"/>
              <a:t>After the fall of the Liao Dynasty, much of the </a:t>
            </a:r>
            <a:r>
              <a:rPr lang="en-US" dirty="0" err="1"/>
              <a:t>Khitan</a:t>
            </a:r>
            <a:r>
              <a:rPr lang="en-US" dirty="0"/>
              <a:t> population accepted the rule of the Jurchens, who were of </a:t>
            </a:r>
            <a:r>
              <a:rPr lang="en-US" dirty="0" err="1"/>
              <a:t>Tungusic</a:t>
            </a:r>
            <a:r>
              <a:rPr lang="en-US" dirty="0"/>
              <a:t> origin, while Prince </a:t>
            </a:r>
            <a:r>
              <a:rPr lang="en-US" dirty="0" err="1"/>
              <a:t>Yelü</a:t>
            </a:r>
            <a:r>
              <a:rPr lang="en-US" dirty="0"/>
              <a:t> </a:t>
            </a:r>
            <a:r>
              <a:rPr lang="en-US" dirty="0" err="1"/>
              <a:t>Tashi</a:t>
            </a:r>
            <a:r>
              <a:rPr lang="en-US" dirty="0"/>
              <a:t>, the eighth-generation descendant of </a:t>
            </a:r>
            <a:r>
              <a:rPr lang="en-US" dirty="0" err="1"/>
              <a:t>Apauchi</a:t>
            </a:r>
            <a:r>
              <a:rPr lang="en-US" dirty="0"/>
              <a:t>, rallied a small group under his command and gained the support of many tribes in Western Mongolia before advancing towards Turkistan.</a:t>
            </a:r>
            <a:br>
              <a:rPr lang="en-US" dirty="0"/>
            </a:br>
            <a:endParaRPr lang="tr-TR" dirty="0"/>
          </a:p>
        </p:txBody>
      </p:sp>
    </p:spTree>
    <p:extLst>
      <p:ext uri="{BB962C8B-B14F-4D97-AF65-F5344CB8AC3E}">
        <p14:creationId xmlns:p14="http://schemas.microsoft.com/office/powerpoint/2010/main" xmlns="" val="124527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B463BB7-43F3-4E77-B35B-A576E7C87393}"/>
              </a:ext>
            </a:extLst>
          </p:cNvPr>
          <p:cNvSpPr>
            <a:spLocks noGrp="1"/>
          </p:cNvSpPr>
          <p:nvPr>
            <p:ph idx="1"/>
          </p:nvPr>
        </p:nvSpPr>
        <p:spPr>
          <a:xfrm>
            <a:off x="838200" y="506027"/>
            <a:ext cx="10515600" cy="5670936"/>
          </a:xfrm>
        </p:spPr>
        <p:txBody>
          <a:bodyPr>
            <a:normAutofit fontScale="70000" lnSpcReduction="20000"/>
          </a:bodyPr>
          <a:lstStyle/>
          <a:p>
            <a:pPr marL="0" indent="0">
              <a:buNone/>
            </a:pPr>
            <a:r>
              <a:rPr lang="en-US" dirty="0"/>
              <a:t>Between 1121 and 1126, under the command of </a:t>
            </a:r>
            <a:r>
              <a:rPr lang="en-US" dirty="0" err="1"/>
              <a:t>Yelü</a:t>
            </a:r>
            <a:r>
              <a:rPr lang="en-US" dirty="0"/>
              <a:t> </a:t>
            </a:r>
            <a:r>
              <a:rPr lang="en-US" dirty="0" err="1"/>
              <a:t>Taishi</a:t>
            </a:r>
            <a:r>
              <a:rPr lang="en-US" dirty="0"/>
              <a:t>, the </a:t>
            </a:r>
            <a:r>
              <a:rPr lang="en-US" dirty="0" err="1"/>
              <a:t>Karakhanid</a:t>
            </a:r>
            <a:r>
              <a:rPr lang="en-US" dirty="0"/>
              <a:t> army made contact with the Islamic world. </a:t>
            </a:r>
            <a:endParaRPr lang="tr-TR" dirty="0"/>
          </a:p>
          <a:p>
            <a:pPr marL="0" indent="0">
              <a:buNone/>
            </a:pPr>
            <a:endParaRPr lang="tr-TR" dirty="0"/>
          </a:p>
          <a:p>
            <a:pPr marL="0" indent="0">
              <a:buNone/>
            </a:pPr>
            <a:r>
              <a:rPr lang="tr-TR" dirty="0" err="1"/>
              <a:t>In</a:t>
            </a:r>
            <a:r>
              <a:rPr lang="tr-TR" dirty="0"/>
              <a:t> 1128, </a:t>
            </a:r>
            <a:r>
              <a:rPr lang="tr-TR" dirty="0" err="1"/>
              <a:t>when</a:t>
            </a:r>
            <a:r>
              <a:rPr lang="tr-TR" dirty="0"/>
              <a:t> </a:t>
            </a:r>
            <a:r>
              <a:rPr lang="tr-TR" dirty="0" err="1"/>
              <a:t>the</a:t>
            </a:r>
            <a:r>
              <a:rPr lang="tr-TR" dirty="0"/>
              <a:t> </a:t>
            </a:r>
            <a:r>
              <a:rPr lang="tr-TR" dirty="0" err="1"/>
              <a:t>Karakhanid</a:t>
            </a:r>
            <a:r>
              <a:rPr lang="tr-TR" dirty="0"/>
              <a:t> </a:t>
            </a:r>
            <a:r>
              <a:rPr lang="tr-TR" dirty="0" err="1"/>
              <a:t>ruler</a:t>
            </a:r>
            <a:r>
              <a:rPr lang="tr-TR" dirty="0"/>
              <a:t>, Arslan </a:t>
            </a:r>
            <a:r>
              <a:rPr lang="tr-TR" dirty="0" err="1"/>
              <a:t>Khan</a:t>
            </a:r>
            <a:r>
              <a:rPr lang="tr-TR" dirty="0"/>
              <a:t> </a:t>
            </a:r>
            <a:r>
              <a:rPr lang="tr-TR" dirty="0" err="1"/>
              <a:t>Ahmad</a:t>
            </a:r>
            <a:r>
              <a:rPr lang="tr-TR" dirty="0"/>
              <a:t> </a:t>
            </a:r>
            <a:r>
              <a:rPr lang="tr-TR" dirty="0" err="1"/>
              <a:t>ibn</a:t>
            </a:r>
            <a:r>
              <a:rPr lang="tr-TR" dirty="0"/>
              <a:t> Hasan, </a:t>
            </a:r>
            <a:r>
              <a:rPr lang="tr-TR" dirty="0" err="1"/>
              <a:t>defeated</a:t>
            </a:r>
            <a:r>
              <a:rPr lang="tr-TR" dirty="0"/>
              <a:t> </a:t>
            </a:r>
            <a:r>
              <a:rPr lang="tr-TR" dirty="0" err="1"/>
              <a:t>them</a:t>
            </a:r>
            <a:r>
              <a:rPr lang="tr-TR" dirty="0"/>
              <a:t> as </a:t>
            </a:r>
            <a:r>
              <a:rPr lang="tr-TR" dirty="0" err="1"/>
              <a:t>they</a:t>
            </a:r>
            <a:r>
              <a:rPr lang="tr-TR" dirty="0"/>
              <a:t> </a:t>
            </a:r>
            <a:r>
              <a:rPr lang="tr-TR" dirty="0" err="1"/>
              <a:t>entered</a:t>
            </a:r>
            <a:r>
              <a:rPr lang="tr-TR" dirty="0"/>
              <a:t> </a:t>
            </a:r>
            <a:r>
              <a:rPr lang="tr-TR" dirty="0" err="1"/>
              <a:t>Balasagun</a:t>
            </a:r>
            <a:r>
              <a:rPr lang="tr-TR" dirty="0"/>
              <a:t>, </a:t>
            </a:r>
            <a:r>
              <a:rPr lang="tr-TR" dirty="0" err="1"/>
              <a:t>Hotan</a:t>
            </a:r>
            <a:r>
              <a:rPr lang="tr-TR" dirty="0"/>
              <a:t>, </a:t>
            </a:r>
            <a:r>
              <a:rPr lang="tr-TR" dirty="0" err="1"/>
              <a:t>and</a:t>
            </a:r>
            <a:r>
              <a:rPr lang="tr-TR" dirty="0"/>
              <a:t> </a:t>
            </a:r>
            <a:r>
              <a:rPr lang="tr-TR" dirty="0" err="1"/>
              <a:t>Kashgar</a:t>
            </a:r>
            <a:r>
              <a:rPr lang="tr-TR" dirty="0"/>
              <a:t> </a:t>
            </a:r>
            <a:r>
              <a:rPr lang="tr-TR" dirty="0" err="1"/>
              <a:t>regions</a:t>
            </a:r>
            <a:r>
              <a:rPr lang="tr-TR" dirty="0"/>
              <a:t>.</a:t>
            </a:r>
          </a:p>
          <a:p>
            <a:pPr marL="0" indent="0">
              <a:buNone/>
            </a:pPr>
            <a:endParaRPr lang="tr-TR" dirty="0"/>
          </a:p>
          <a:p>
            <a:pPr marL="0" indent="0">
              <a:buNone/>
            </a:pPr>
            <a:r>
              <a:rPr lang="en-US" dirty="0"/>
              <a:t>However, in the spring of 1130, after crossing the Kyrgyz lands along the </a:t>
            </a:r>
            <a:r>
              <a:rPr lang="en-US" dirty="0" err="1"/>
              <a:t>Yenisey</a:t>
            </a:r>
            <a:r>
              <a:rPr lang="en-US" dirty="0"/>
              <a:t> River, </a:t>
            </a:r>
            <a:r>
              <a:rPr lang="en-US" dirty="0" err="1"/>
              <a:t>Yelü</a:t>
            </a:r>
            <a:r>
              <a:rPr lang="en-US" dirty="0"/>
              <a:t> </a:t>
            </a:r>
            <a:r>
              <a:rPr lang="en-US" dirty="0" err="1"/>
              <a:t>Taishi</a:t>
            </a:r>
            <a:r>
              <a:rPr lang="en-US" dirty="0"/>
              <a:t> turned southwest again, establishing the city of </a:t>
            </a:r>
            <a:r>
              <a:rPr lang="en-US" dirty="0" err="1"/>
              <a:t>Imil</a:t>
            </a:r>
            <a:r>
              <a:rPr lang="en-US" dirty="0"/>
              <a:t> in </a:t>
            </a:r>
            <a:r>
              <a:rPr lang="en-US" dirty="0" err="1"/>
              <a:t>Tarbagatai</a:t>
            </a:r>
            <a:r>
              <a:rPr lang="en-US" dirty="0"/>
              <a:t>.</a:t>
            </a:r>
            <a:endParaRPr lang="tr-TR" dirty="0"/>
          </a:p>
          <a:p>
            <a:pPr marL="0" indent="0">
              <a:buNone/>
            </a:pPr>
            <a:endParaRPr lang="tr-TR" dirty="0"/>
          </a:p>
          <a:p>
            <a:pPr marL="0" indent="0">
              <a:buNone/>
            </a:pPr>
            <a:r>
              <a:rPr lang="en-US" dirty="0"/>
              <a:t>Upon the </a:t>
            </a:r>
            <a:r>
              <a:rPr lang="en-US" dirty="0" err="1"/>
              <a:t>Karakhanid</a:t>
            </a:r>
            <a:r>
              <a:rPr lang="en-US" dirty="0"/>
              <a:t> ruler's request for help against pressure from the Karluk and </a:t>
            </a:r>
            <a:r>
              <a:rPr lang="en-US" dirty="0" err="1"/>
              <a:t>Kangar</a:t>
            </a:r>
            <a:r>
              <a:rPr lang="en-US" dirty="0"/>
              <a:t> tribes, he reached </a:t>
            </a:r>
            <a:r>
              <a:rPr lang="en-US" dirty="0" err="1"/>
              <a:t>Balasagun</a:t>
            </a:r>
            <a:r>
              <a:rPr lang="en-US" dirty="0"/>
              <a:t> without encountering any resistance and took advantage of the opportunity to establish the </a:t>
            </a:r>
            <a:r>
              <a:rPr lang="en-US" dirty="0" err="1"/>
              <a:t>Karakhanid</a:t>
            </a:r>
            <a:r>
              <a:rPr lang="en-US" dirty="0"/>
              <a:t> State, making </a:t>
            </a:r>
            <a:r>
              <a:rPr lang="en-US" dirty="0" err="1"/>
              <a:t>Kashgar</a:t>
            </a:r>
            <a:r>
              <a:rPr lang="en-US" dirty="0"/>
              <a:t>, </a:t>
            </a:r>
            <a:r>
              <a:rPr lang="en-US" dirty="0" err="1"/>
              <a:t>Beşbalık</a:t>
            </a:r>
            <a:r>
              <a:rPr lang="en-US" dirty="0"/>
              <a:t>, and </a:t>
            </a:r>
            <a:r>
              <a:rPr lang="en-US" dirty="0" err="1"/>
              <a:t>Hotan</a:t>
            </a:r>
            <a:r>
              <a:rPr lang="en-US" dirty="0"/>
              <a:t> subordinate to him (1130).</a:t>
            </a:r>
            <a:endParaRPr lang="tr-TR" dirty="0"/>
          </a:p>
          <a:p>
            <a:pPr marL="0" indent="0">
              <a:buNone/>
            </a:pPr>
            <a:endParaRPr lang="tr-TR" dirty="0"/>
          </a:p>
          <a:p>
            <a:pPr marL="0" indent="0">
              <a:buNone/>
            </a:pPr>
            <a:r>
              <a:rPr lang="en-US" dirty="0"/>
              <a:t>Because </a:t>
            </a:r>
            <a:r>
              <a:rPr lang="en-US" dirty="0" err="1"/>
              <a:t>Yelü</a:t>
            </a:r>
            <a:r>
              <a:rPr lang="en-US" dirty="0"/>
              <a:t> </a:t>
            </a:r>
            <a:r>
              <a:rPr lang="en-US" dirty="0" err="1"/>
              <a:t>Taishi</a:t>
            </a:r>
            <a:r>
              <a:rPr lang="en-US" dirty="0"/>
              <a:t> was affiliated with the Liao Empire, Chinese sources referred to this state as </a:t>
            </a:r>
            <a:r>
              <a:rPr lang="en-US" dirty="0" err="1"/>
              <a:t>Hsi</a:t>
            </a:r>
            <a:r>
              <a:rPr lang="en-US" dirty="0"/>
              <a:t> Liao (Western Liao).</a:t>
            </a:r>
            <a:endParaRPr lang="tr-TR" dirty="0"/>
          </a:p>
          <a:p>
            <a:pPr marL="0" indent="0">
              <a:buNone/>
            </a:pPr>
            <a:endParaRPr lang="tr-TR" dirty="0"/>
          </a:p>
          <a:p>
            <a:pPr marL="0" indent="0">
              <a:buNone/>
            </a:pPr>
            <a:r>
              <a:rPr lang="en-US" dirty="0"/>
              <a:t>In Turkic-Islamic sources, this state is referred to as "</a:t>
            </a:r>
            <a:r>
              <a:rPr lang="en-US" dirty="0" err="1"/>
              <a:t>Karakhanid</a:t>
            </a:r>
            <a:r>
              <a:rPr lang="en-US" dirty="0"/>
              <a:t>" to distinguish it from the Liao Empire in Northern China.</a:t>
            </a:r>
            <a:br>
              <a:rPr lang="en-US" dirty="0"/>
            </a:br>
            <a:endParaRPr lang="tr-TR" dirty="0"/>
          </a:p>
        </p:txBody>
      </p:sp>
    </p:spTree>
    <p:extLst>
      <p:ext uri="{BB962C8B-B14F-4D97-AF65-F5344CB8AC3E}">
        <p14:creationId xmlns:p14="http://schemas.microsoft.com/office/powerpoint/2010/main" xmlns="" val="167048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9D805A8-C9AB-4EF4-9583-ADEB4DEFD3C4}"/>
              </a:ext>
            </a:extLst>
          </p:cNvPr>
          <p:cNvSpPr>
            <a:spLocks noGrp="1"/>
          </p:cNvSpPr>
          <p:nvPr>
            <p:ph idx="1"/>
          </p:nvPr>
        </p:nvSpPr>
        <p:spPr>
          <a:xfrm>
            <a:off x="838200" y="443883"/>
            <a:ext cx="10515600" cy="5733080"/>
          </a:xfrm>
        </p:spPr>
        <p:txBody>
          <a:bodyPr>
            <a:normAutofit fontScale="85000" lnSpcReduction="20000"/>
          </a:bodyPr>
          <a:lstStyle/>
          <a:p>
            <a:pPr marL="0" indent="0">
              <a:buNone/>
            </a:pPr>
            <a:r>
              <a:rPr lang="en-US" dirty="0"/>
              <a:t>Subsequently, </a:t>
            </a:r>
            <a:r>
              <a:rPr lang="en-US" dirty="0" err="1"/>
              <a:t>Yelü</a:t>
            </a:r>
            <a:r>
              <a:rPr lang="en-US" dirty="0"/>
              <a:t> </a:t>
            </a:r>
            <a:r>
              <a:rPr lang="en-US" dirty="0" err="1"/>
              <a:t>Taishi</a:t>
            </a:r>
            <a:r>
              <a:rPr lang="en-US" dirty="0"/>
              <a:t>, known by the title "</a:t>
            </a:r>
            <a:r>
              <a:rPr lang="en-US" dirty="0" err="1"/>
              <a:t>Gürhan</a:t>
            </a:r>
            <a:r>
              <a:rPr lang="en-US" dirty="0"/>
              <a:t>" (1130-1142), organized several expeditions to reclaim his former lands in Northern China, but without much success.</a:t>
            </a:r>
            <a:endParaRPr lang="tr-TR" dirty="0"/>
          </a:p>
          <a:p>
            <a:pPr marL="0" indent="0">
              <a:buNone/>
            </a:pPr>
            <a:endParaRPr lang="tr-TR" dirty="0"/>
          </a:p>
          <a:p>
            <a:pPr marL="0" indent="0">
              <a:buNone/>
            </a:pPr>
            <a:r>
              <a:rPr lang="en-US" dirty="0"/>
              <a:t>He then turned westward, attacking Transoxiana and Eastern Iran.</a:t>
            </a:r>
            <a:endParaRPr lang="tr-TR" dirty="0"/>
          </a:p>
          <a:p>
            <a:pPr marL="0" indent="0">
              <a:buNone/>
            </a:pPr>
            <a:endParaRPr lang="tr-TR" dirty="0"/>
          </a:p>
          <a:p>
            <a:pPr marL="0" indent="0">
              <a:buNone/>
            </a:pPr>
            <a:r>
              <a:rPr lang="en-US" dirty="0"/>
              <a:t>In 1137, near </a:t>
            </a:r>
            <a:r>
              <a:rPr lang="en-US" dirty="0" err="1"/>
              <a:t>Hucend</a:t>
            </a:r>
            <a:r>
              <a:rPr lang="en-US" dirty="0"/>
              <a:t>, he defeated Mahmud ibn Muhammad, the Western </a:t>
            </a:r>
            <a:r>
              <a:rPr lang="en-US" dirty="0" err="1"/>
              <a:t>Karakhanid</a:t>
            </a:r>
            <a:r>
              <a:rPr lang="en-US" dirty="0"/>
              <a:t> ruler under the protection of Sultan Ahmed </a:t>
            </a:r>
            <a:r>
              <a:rPr lang="en-US" dirty="0" err="1"/>
              <a:t>Sanjar</a:t>
            </a:r>
            <a:r>
              <a:rPr lang="en-US" dirty="0"/>
              <a:t> of the Seljuk Empire.</a:t>
            </a:r>
            <a:endParaRPr lang="tr-TR" dirty="0"/>
          </a:p>
          <a:p>
            <a:pPr marL="0" indent="0">
              <a:buNone/>
            </a:pPr>
            <a:endParaRPr lang="tr-TR" dirty="0"/>
          </a:p>
          <a:p>
            <a:pPr marL="0" indent="0">
              <a:buNone/>
            </a:pPr>
            <a:r>
              <a:rPr lang="en-US" dirty="0"/>
              <a:t>Later, in the Battle of </a:t>
            </a:r>
            <a:r>
              <a:rPr lang="en-US" dirty="0" err="1"/>
              <a:t>Qatvan</a:t>
            </a:r>
            <a:r>
              <a:rPr lang="en-US" dirty="0"/>
              <a:t> (September 9, 1141), he inflicted a heavy defeat on Sultan </a:t>
            </a:r>
            <a:r>
              <a:rPr lang="en-US" dirty="0" err="1"/>
              <a:t>Sanjar</a:t>
            </a:r>
            <a:r>
              <a:rPr lang="en-US" dirty="0"/>
              <a:t>, expanding his borders.</a:t>
            </a:r>
            <a:endParaRPr lang="tr-TR" dirty="0"/>
          </a:p>
          <a:p>
            <a:pPr marL="0" indent="0">
              <a:buNone/>
            </a:pPr>
            <a:endParaRPr lang="tr-TR" dirty="0"/>
          </a:p>
          <a:p>
            <a:pPr marL="0" indent="0">
              <a:buNone/>
            </a:pPr>
            <a:r>
              <a:rPr lang="en-US" dirty="0"/>
              <a:t>At its widest extent, the borders of the </a:t>
            </a:r>
            <a:r>
              <a:rPr lang="en-US" dirty="0" err="1"/>
              <a:t>Karakhanid</a:t>
            </a:r>
            <a:r>
              <a:rPr lang="en-US" dirty="0"/>
              <a:t> State extended from the </a:t>
            </a:r>
            <a:r>
              <a:rPr lang="en-US" dirty="0" err="1"/>
              <a:t>Hsing</a:t>
            </a:r>
            <a:r>
              <a:rPr lang="en-US" dirty="0"/>
              <a:t> </a:t>
            </a:r>
            <a:r>
              <a:rPr lang="en-US" dirty="0" err="1"/>
              <a:t>hsih-xia</a:t>
            </a:r>
            <a:r>
              <a:rPr lang="en-US" dirty="0"/>
              <a:t> pass in the west of China to the </a:t>
            </a:r>
            <a:r>
              <a:rPr lang="en-US" dirty="0" err="1"/>
              <a:t>Nayman</a:t>
            </a:r>
            <a:r>
              <a:rPr lang="en-US" dirty="0"/>
              <a:t> territory in the Altai Mountains to the north, to the </a:t>
            </a:r>
            <a:r>
              <a:rPr lang="en-US" dirty="0" err="1"/>
              <a:t>Jeyhun</a:t>
            </a:r>
            <a:r>
              <a:rPr lang="en-US" dirty="0"/>
              <a:t> River in the west, and to </a:t>
            </a:r>
            <a:r>
              <a:rPr lang="en-US" dirty="0" err="1"/>
              <a:t>Belh</a:t>
            </a:r>
            <a:r>
              <a:rPr lang="en-US" dirty="0"/>
              <a:t> and </a:t>
            </a:r>
            <a:r>
              <a:rPr lang="en-US" dirty="0" err="1"/>
              <a:t>Termez</a:t>
            </a:r>
            <a:r>
              <a:rPr lang="en-US" dirty="0"/>
              <a:t> in the south.</a:t>
            </a:r>
            <a:br>
              <a:rPr lang="en-US" dirty="0"/>
            </a:br>
            <a:r>
              <a:rPr lang="en-US" dirty="0"/>
              <a:t/>
            </a:r>
            <a:br>
              <a:rPr lang="en-US" dirty="0"/>
            </a:br>
            <a:endParaRPr lang="tr-TR" dirty="0"/>
          </a:p>
        </p:txBody>
      </p:sp>
    </p:spTree>
    <p:extLst>
      <p:ext uri="{BB962C8B-B14F-4D97-AF65-F5344CB8AC3E}">
        <p14:creationId xmlns:p14="http://schemas.microsoft.com/office/powerpoint/2010/main" xmlns="" val="829293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tı Liao (Qara Khitai) İmparatorluğu'nun en geniş olduğu 1160 yılı haritası.">
            <a:extLst>
              <a:ext uri="{FF2B5EF4-FFF2-40B4-BE49-F238E27FC236}">
                <a16:creationId xmlns:a16="http://schemas.microsoft.com/office/drawing/2014/main" xmlns="" id="{6AE8FB6E-681F-4246-8838-23FD06F2E1E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4051" y="417779"/>
            <a:ext cx="9163897" cy="6022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3375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8C8E358-3AF5-4ECA-899D-C51590880B89}"/>
              </a:ext>
            </a:extLst>
          </p:cNvPr>
          <p:cNvSpPr>
            <a:spLocks noGrp="1"/>
          </p:cNvSpPr>
          <p:nvPr>
            <p:ph idx="1"/>
          </p:nvPr>
        </p:nvSpPr>
        <p:spPr>
          <a:xfrm>
            <a:off x="838200" y="488272"/>
            <a:ext cx="10515600" cy="5688691"/>
          </a:xfrm>
        </p:spPr>
        <p:txBody>
          <a:bodyPr>
            <a:normAutofit fontScale="77500" lnSpcReduction="20000"/>
          </a:bodyPr>
          <a:lstStyle/>
          <a:p>
            <a:pPr marL="0" indent="0">
              <a:buNone/>
            </a:pPr>
            <a:r>
              <a:rPr lang="en-US" dirty="0"/>
              <a:t>The </a:t>
            </a:r>
            <a:r>
              <a:rPr lang="en-US" dirty="0" err="1"/>
              <a:t>Karakhanids</a:t>
            </a:r>
            <a:r>
              <a:rPr lang="en-US" dirty="0"/>
              <a:t>, depicted as idolaters in Islamic sources, practiced a blend of Buddhism and Shamanism in their religious beliefs. </a:t>
            </a:r>
            <a:endParaRPr lang="tr-TR" dirty="0"/>
          </a:p>
          <a:p>
            <a:pPr marL="0" indent="0">
              <a:buNone/>
            </a:pPr>
            <a:endParaRPr lang="tr-TR" dirty="0"/>
          </a:p>
          <a:p>
            <a:pPr marL="0" indent="0">
              <a:buNone/>
            </a:pPr>
            <a:r>
              <a:rPr lang="en-US" dirty="0"/>
              <a:t>Ibn al-</a:t>
            </a:r>
            <a:r>
              <a:rPr lang="en-US" dirty="0" err="1"/>
              <a:t>Athir</a:t>
            </a:r>
            <a:r>
              <a:rPr lang="en-US" dirty="0"/>
              <a:t> portrayed the early rulers of the </a:t>
            </a:r>
            <a:r>
              <a:rPr lang="en-US" dirty="0" err="1"/>
              <a:t>Karakhanids</a:t>
            </a:r>
            <a:r>
              <a:rPr lang="en-US" dirty="0"/>
              <a:t> as Manicheans. </a:t>
            </a:r>
            <a:endParaRPr lang="tr-TR" dirty="0"/>
          </a:p>
          <a:p>
            <a:pPr marL="0" indent="0">
              <a:buNone/>
            </a:pPr>
            <a:endParaRPr lang="tr-TR" dirty="0"/>
          </a:p>
          <a:p>
            <a:pPr marL="0" indent="0">
              <a:buNone/>
            </a:pPr>
            <a:r>
              <a:rPr lang="en-US" dirty="0"/>
              <a:t>Although they did not embrace Islam, the </a:t>
            </a:r>
            <a:r>
              <a:rPr lang="en-US" dirty="0" err="1"/>
              <a:t>Karakhanids</a:t>
            </a:r>
            <a:r>
              <a:rPr lang="en-US" dirty="0"/>
              <a:t> generally showed tolerance towards all religions and beliefs. </a:t>
            </a:r>
            <a:endParaRPr lang="tr-TR" dirty="0"/>
          </a:p>
          <a:p>
            <a:pPr marL="0" indent="0">
              <a:buNone/>
            </a:pPr>
            <a:endParaRPr lang="tr-TR" dirty="0"/>
          </a:p>
          <a:p>
            <a:pPr marL="0" indent="0">
              <a:buNone/>
            </a:pPr>
            <a:r>
              <a:rPr lang="en-US" dirty="0"/>
              <a:t>As a result, cultural interactions between Turkic and Mongol peoples intensified.</a:t>
            </a:r>
            <a:endParaRPr lang="tr-TR" dirty="0"/>
          </a:p>
          <a:p>
            <a:pPr marL="0" indent="0">
              <a:buNone/>
            </a:pPr>
            <a:endParaRPr lang="tr-TR" dirty="0"/>
          </a:p>
          <a:p>
            <a:pPr marL="0" indent="0">
              <a:buNone/>
            </a:pPr>
            <a:r>
              <a:rPr lang="en-US" dirty="0"/>
              <a:t>It is also narrated in sources that the last </a:t>
            </a:r>
            <a:r>
              <a:rPr lang="en-US" dirty="0" err="1"/>
              <a:t>Gürhan</a:t>
            </a:r>
            <a:r>
              <a:rPr lang="en-US" dirty="0"/>
              <a:t> </a:t>
            </a:r>
            <a:r>
              <a:rPr lang="en-US" dirty="0" err="1"/>
              <a:t>Ch'eluku</a:t>
            </a:r>
            <a:r>
              <a:rPr lang="en-US" dirty="0"/>
              <a:t> secretly converted to Islam. </a:t>
            </a:r>
            <a:endParaRPr lang="tr-TR" dirty="0"/>
          </a:p>
          <a:p>
            <a:pPr marL="0" indent="0">
              <a:buNone/>
            </a:pPr>
            <a:endParaRPr lang="tr-TR" dirty="0"/>
          </a:p>
          <a:p>
            <a:pPr marL="0" indent="0">
              <a:buNone/>
            </a:pPr>
            <a:r>
              <a:rPr lang="en-US" dirty="0"/>
              <a:t>Since the </a:t>
            </a:r>
            <a:r>
              <a:rPr lang="en-US" dirty="0" err="1"/>
              <a:t>Karakhanids</a:t>
            </a:r>
            <a:r>
              <a:rPr lang="en-US" dirty="0"/>
              <a:t> resided in the steppes rather than the cultivated lands of Turkestan while ruling, their cultural interactions were more intense with Turkic tribes such as the Kyrgyz and Kipchaks who lived in the steppes of Turkestan. </a:t>
            </a:r>
            <a:endParaRPr lang="tr-TR" dirty="0"/>
          </a:p>
          <a:p>
            <a:pPr marL="0" indent="0">
              <a:buNone/>
            </a:pPr>
            <a:endParaRPr lang="tr-TR" dirty="0"/>
          </a:p>
          <a:p>
            <a:pPr marL="0" indent="0">
              <a:buNone/>
            </a:pPr>
            <a:r>
              <a:rPr lang="en-US" dirty="0"/>
              <a:t>Today, traces of the </a:t>
            </a:r>
            <a:r>
              <a:rPr lang="en-US" dirty="0" err="1"/>
              <a:t>Karakhanids</a:t>
            </a:r>
            <a:r>
              <a:rPr lang="en-US" dirty="0"/>
              <a:t> can be found in the steppes of Kazakhstan and Kyrgyzstan.</a:t>
            </a:r>
            <a:endParaRPr lang="en-US" b="0" dirty="0">
              <a:effectLst/>
            </a:endParaRPr>
          </a:p>
          <a:p>
            <a:pPr marL="0" indent="0">
              <a:buNone/>
            </a:pPr>
            <a:endParaRPr lang="tr-TR" dirty="0"/>
          </a:p>
        </p:txBody>
      </p:sp>
    </p:spTree>
    <p:extLst>
      <p:ext uri="{BB962C8B-B14F-4D97-AF65-F5344CB8AC3E}">
        <p14:creationId xmlns:p14="http://schemas.microsoft.com/office/powerpoint/2010/main" xmlns="" val="328381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4408C34-74ED-45B1-BF45-FB36960E11B8}"/>
              </a:ext>
            </a:extLst>
          </p:cNvPr>
          <p:cNvSpPr>
            <a:spLocks noGrp="1"/>
          </p:cNvSpPr>
          <p:nvPr>
            <p:ph idx="1"/>
          </p:nvPr>
        </p:nvSpPr>
        <p:spPr>
          <a:xfrm>
            <a:off x="838200" y="363984"/>
            <a:ext cx="10515600" cy="6178859"/>
          </a:xfrm>
        </p:spPr>
        <p:txBody>
          <a:bodyPr>
            <a:normAutofit fontScale="77500" lnSpcReduction="20000"/>
          </a:bodyPr>
          <a:lstStyle/>
          <a:p>
            <a:pPr marL="0" indent="0">
              <a:buNone/>
            </a:pPr>
            <a:endParaRPr lang="tr-TR" dirty="0"/>
          </a:p>
          <a:p>
            <a:pPr marL="0" indent="0">
              <a:buNone/>
            </a:pPr>
            <a:r>
              <a:rPr lang="en-US" dirty="0"/>
              <a:t>According to information obtained from archaeological excavations, the earliest known ancestors of the Mongols, the </a:t>
            </a:r>
            <a:r>
              <a:rPr lang="en-US" dirty="0" err="1"/>
              <a:t>Tunguz</a:t>
            </a:r>
            <a:r>
              <a:rPr lang="en-US" dirty="0"/>
              <a:t> (Tungus), lived east of the </a:t>
            </a:r>
            <a:r>
              <a:rPr lang="en-US" dirty="0" err="1"/>
              <a:t>Ti</a:t>
            </a:r>
            <a:r>
              <a:rPr lang="en-US" dirty="0"/>
              <a:t> and Rong tribes, ancestors of the Turks, from the 2nd millennium BCE, and the </a:t>
            </a:r>
            <a:r>
              <a:rPr lang="en-US" dirty="0" err="1"/>
              <a:t>Tuul</a:t>
            </a:r>
            <a:r>
              <a:rPr lang="en-US" dirty="0"/>
              <a:t> River was considered the border between these two neighboring communities.</a:t>
            </a:r>
            <a:endParaRPr lang="tr-TR" dirty="0"/>
          </a:p>
          <a:p>
            <a:pPr marL="0" indent="0">
              <a:buNone/>
            </a:pPr>
            <a:endParaRPr lang="tr-TR" dirty="0"/>
          </a:p>
          <a:p>
            <a:pPr marL="0" indent="0">
              <a:buNone/>
            </a:pPr>
            <a:r>
              <a:rPr lang="en-US" dirty="0"/>
              <a:t>During this period, the ancestors of the Mongols had spread from east of the </a:t>
            </a:r>
            <a:r>
              <a:rPr lang="en-US" dirty="0" err="1"/>
              <a:t>Tuul</a:t>
            </a:r>
            <a:r>
              <a:rPr lang="en-US" dirty="0"/>
              <a:t> River to the west and southwest of present-day Manchuria.</a:t>
            </a:r>
            <a:endParaRPr lang="tr-TR" dirty="0"/>
          </a:p>
          <a:p>
            <a:pPr marL="0" indent="0">
              <a:buNone/>
            </a:pPr>
            <a:endParaRPr lang="tr-TR" dirty="0"/>
          </a:p>
          <a:p>
            <a:pPr marL="0" indent="0">
              <a:buNone/>
            </a:pPr>
            <a:r>
              <a:rPr lang="en-US" dirty="0"/>
              <a:t>Later, starting from the 4th century BC with the emergence of the Huns onto the historical stage, it is observed that the interactions between the Mongols and the Turks intensified.</a:t>
            </a:r>
            <a:endParaRPr lang="tr-TR" dirty="0"/>
          </a:p>
          <a:p>
            <a:pPr marL="0" indent="0">
              <a:buNone/>
            </a:pPr>
            <a:endParaRPr lang="tr-TR" dirty="0"/>
          </a:p>
          <a:p>
            <a:pPr marL="0" indent="0">
              <a:buNone/>
            </a:pPr>
            <a:r>
              <a:rPr lang="en-US" dirty="0"/>
              <a:t>With the accession of Batur </a:t>
            </a:r>
            <a:r>
              <a:rPr lang="en-US" dirty="0" err="1"/>
              <a:t>Tanrikut</a:t>
            </a:r>
            <a:r>
              <a:rPr lang="en-US" dirty="0"/>
              <a:t> to the throne, the Huns extended their dominion to include the Tungus in the east, the </a:t>
            </a:r>
            <a:r>
              <a:rPr lang="en-US" dirty="0" err="1"/>
              <a:t>Yüeh-ch’i</a:t>
            </a:r>
            <a:r>
              <a:rPr lang="en-US" dirty="0"/>
              <a:t> in the west, and the city-states of Central Asia, expanding their sway to the shores of the Caspian Sea, bordering the Roman Empire.</a:t>
            </a:r>
            <a:endParaRPr lang="tr-TR" dirty="0"/>
          </a:p>
          <a:p>
            <a:pPr marL="0" indent="0">
              <a:buNone/>
            </a:pPr>
            <a:endParaRPr lang="tr-TR" dirty="0"/>
          </a:p>
          <a:p>
            <a:pPr marL="0" indent="0">
              <a:buNone/>
            </a:pPr>
            <a:r>
              <a:rPr lang="en-US" dirty="0"/>
              <a:t>During this period, the Turks and Mongols lived under the same rule, thus being shaped within a shared cultural sphere.</a:t>
            </a:r>
            <a:endParaRPr lang="en-US" b="0" dirty="0">
              <a:effectLst/>
            </a:endParaRPr>
          </a:p>
          <a:p>
            <a:pPr marL="0" indent="0">
              <a:buNone/>
            </a:pPr>
            <a:r>
              <a:rPr lang="en-US" dirty="0"/>
              <a:t/>
            </a:r>
            <a:br>
              <a:rPr lang="en-US" dirty="0"/>
            </a:br>
            <a:endParaRPr lang="tr-TR" dirty="0"/>
          </a:p>
        </p:txBody>
      </p:sp>
    </p:spTree>
    <p:extLst>
      <p:ext uri="{BB962C8B-B14F-4D97-AF65-F5344CB8AC3E}">
        <p14:creationId xmlns:p14="http://schemas.microsoft.com/office/powerpoint/2010/main" xmlns="" val="2272032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4448779-D597-4142-890F-DC5FE464C73D}"/>
              </a:ext>
            </a:extLst>
          </p:cNvPr>
          <p:cNvSpPr>
            <a:spLocks noGrp="1"/>
          </p:cNvSpPr>
          <p:nvPr>
            <p:ph idx="1"/>
          </p:nvPr>
        </p:nvSpPr>
        <p:spPr/>
        <p:txBody>
          <a:bodyPr/>
          <a:lstStyle/>
          <a:p>
            <a:pPr marL="0" indent="0">
              <a:buNone/>
            </a:pPr>
            <a:r>
              <a:rPr lang="en-US" dirty="0"/>
              <a:t>After the </a:t>
            </a:r>
            <a:r>
              <a:rPr lang="en-US" dirty="0" err="1"/>
              <a:t>Karakhanids</a:t>
            </a:r>
            <a:r>
              <a:rPr lang="en-US" dirty="0"/>
              <a:t>, we witness the emergence of Mongol tribes in the historical scene of North and Central Asia, referred to as "Tatars" in Islamic sources.</a:t>
            </a:r>
            <a:endParaRPr lang="en-US" b="0" dirty="0">
              <a:effectLst/>
            </a:endParaRPr>
          </a:p>
          <a:p>
            <a:pPr marL="0" indent="0">
              <a:buNone/>
            </a:pPr>
            <a:r>
              <a:rPr lang="en-US" dirty="0"/>
              <a:t/>
            </a:r>
            <a:br>
              <a:rPr lang="en-US" dirty="0"/>
            </a:br>
            <a:endParaRPr lang="tr-TR" dirty="0"/>
          </a:p>
        </p:txBody>
      </p:sp>
    </p:spTree>
    <p:extLst>
      <p:ext uri="{BB962C8B-B14F-4D97-AF65-F5344CB8AC3E}">
        <p14:creationId xmlns:p14="http://schemas.microsoft.com/office/powerpoint/2010/main" xmlns="" val="3702245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1865EEE-B7DA-435D-9EE2-9932C9B614E3}"/>
              </a:ext>
            </a:extLst>
          </p:cNvPr>
          <p:cNvSpPr>
            <a:spLocks noGrp="1"/>
          </p:cNvSpPr>
          <p:nvPr>
            <p:ph idx="1"/>
          </p:nvPr>
        </p:nvSpPr>
        <p:spPr>
          <a:xfrm>
            <a:off x="838200" y="435006"/>
            <a:ext cx="10515600" cy="5741957"/>
          </a:xfrm>
        </p:spPr>
        <p:txBody>
          <a:bodyPr>
            <a:normAutofit fontScale="85000" lnSpcReduction="20000"/>
          </a:bodyPr>
          <a:lstStyle/>
          <a:p>
            <a:pPr marL="0" indent="0">
              <a:buNone/>
            </a:pPr>
            <a:r>
              <a:rPr lang="en-US" dirty="0"/>
              <a:t>The Mongols began to play a significant role in world history with the establishment of the Mongol Empire by Genghis Khan in the early 13th century.</a:t>
            </a:r>
            <a:endParaRPr lang="tr-TR" dirty="0"/>
          </a:p>
          <a:p>
            <a:pPr marL="0" indent="0">
              <a:buNone/>
            </a:pPr>
            <a:endParaRPr lang="tr-TR" dirty="0"/>
          </a:p>
          <a:p>
            <a:pPr marL="0" indent="0">
              <a:buNone/>
            </a:pPr>
            <a:r>
              <a:rPr lang="en-US" dirty="0"/>
              <a:t>After long struggles, Genghis Khan succeeded in uniting all Mongol tribes under a single state.</a:t>
            </a:r>
            <a:endParaRPr lang="tr-TR" dirty="0"/>
          </a:p>
          <a:p>
            <a:pPr marL="0" indent="0">
              <a:buNone/>
            </a:pPr>
            <a:endParaRPr lang="tr-TR" dirty="0"/>
          </a:p>
          <a:p>
            <a:pPr marL="0" indent="0">
              <a:buNone/>
            </a:pPr>
            <a:r>
              <a:rPr lang="en-US" dirty="0"/>
              <a:t>After assuming the title of Genghis Khan in 1206, he gradually brought the Kyrgyz, </a:t>
            </a:r>
            <a:r>
              <a:rPr lang="en-US" dirty="0" err="1"/>
              <a:t>Merkit</a:t>
            </a:r>
            <a:r>
              <a:rPr lang="en-US" dirty="0"/>
              <a:t>, </a:t>
            </a:r>
            <a:r>
              <a:rPr lang="en-US" dirty="0" err="1"/>
              <a:t>Naiman</a:t>
            </a:r>
            <a:r>
              <a:rPr lang="en-US" dirty="0"/>
              <a:t>, and </a:t>
            </a:r>
            <a:r>
              <a:rPr lang="en-US" dirty="0" err="1"/>
              <a:t>Idiqut</a:t>
            </a:r>
            <a:r>
              <a:rPr lang="en-US" dirty="0"/>
              <a:t> Uyghurs under his rule by 1209.</a:t>
            </a:r>
            <a:endParaRPr lang="tr-TR" dirty="0"/>
          </a:p>
          <a:p>
            <a:pPr marL="0" indent="0">
              <a:buNone/>
            </a:pPr>
            <a:endParaRPr lang="tr-TR" dirty="0"/>
          </a:p>
          <a:p>
            <a:pPr marL="0" indent="0">
              <a:buNone/>
            </a:pPr>
            <a:r>
              <a:rPr lang="en-US" dirty="0"/>
              <a:t>With the counsel of Buddhist Uyghurs he incorporated, Genghis Khan introduced administrative, social, and military reforms, organizing the Mongols into a regular structure for the first time in their history. </a:t>
            </a:r>
            <a:endParaRPr lang="tr-TR" dirty="0"/>
          </a:p>
          <a:p>
            <a:pPr marL="0" indent="0">
              <a:buNone/>
            </a:pPr>
            <a:endParaRPr lang="tr-TR" dirty="0"/>
          </a:p>
          <a:p>
            <a:pPr marL="0" indent="0">
              <a:buNone/>
            </a:pPr>
            <a:r>
              <a:rPr lang="en-US" dirty="0"/>
              <a:t>Subsequently, after the end of </a:t>
            </a:r>
            <a:r>
              <a:rPr lang="en-US" dirty="0" err="1"/>
              <a:t>Karakhanid</a:t>
            </a:r>
            <a:r>
              <a:rPr lang="en-US" dirty="0"/>
              <a:t> domination in Central Asia, he extended his authority over Eastern Turkestan under the rule of the </a:t>
            </a:r>
            <a:r>
              <a:rPr lang="en-US" dirty="0" err="1"/>
              <a:t>Naiman</a:t>
            </a:r>
            <a:r>
              <a:rPr lang="en-US" dirty="0"/>
              <a:t> prince </a:t>
            </a:r>
            <a:r>
              <a:rPr lang="en-US" dirty="0" err="1"/>
              <a:t>Küchlük</a:t>
            </a:r>
            <a:r>
              <a:rPr lang="en-US" dirty="0"/>
              <a:t>, reaching the eastern borders of the </a:t>
            </a:r>
            <a:r>
              <a:rPr lang="en-US" dirty="0" err="1"/>
              <a:t>Khwarezmian</a:t>
            </a:r>
            <a:r>
              <a:rPr lang="en-US" dirty="0"/>
              <a:t> Empire.</a:t>
            </a:r>
            <a:endParaRPr lang="tr-TR" dirty="0"/>
          </a:p>
        </p:txBody>
      </p:sp>
    </p:spTree>
    <p:extLst>
      <p:ext uri="{BB962C8B-B14F-4D97-AF65-F5344CB8AC3E}">
        <p14:creationId xmlns:p14="http://schemas.microsoft.com/office/powerpoint/2010/main" xmlns="" val="866414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D487C9E-CFB7-466E-9253-448227DBF4EA}"/>
              </a:ext>
            </a:extLst>
          </p:cNvPr>
          <p:cNvSpPr>
            <a:spLocks noGrp="1"/>
          </p:cNvSpPr>
          <p:nvPr>
            <p:ph idx="1"/>
          </p:nvPr>
        </p:nvSpPr>
        <p:spPr>
          <a:xfrm>
            <a:off x="838200" y="497150"/>
            <a:ext cx="10515600" cy="5679813"/>
          </a:xfrm>
        </p:spPr>
        <p:txBody>
          <a:bodyPr/>
          <a:lstStyle/>
          <a:p>
            <a:pPr marL="0" indent="0">
              <a:buNone/>
            </a:pPr>
            <a:r>
              <a:rPr lang="en-US" dirty="0"/>
              <a:t>In 1218, following the massacre of a 450-member Mongol caravan and the killing of its envoys and plundering of their goods in </a:t>
            </a:r>
            <a:r>
              <a:rPr lang="en-US" dirty="0" err="1"/>
              <a:t>Otrar</a:t>
            </a:r>
            <a:r>
              <a:rPr lang="en-US" dirty="0"/>
              <a:t>, Genghis Khan launched a campaign against the </a:t>
            </a:r>
            <a:r>
              <a:rPr lang="en-US" dirty="0" err="1"/>
              <a:t>Khwarezmshahs</a:t>
            </a:r>
            <a:r>
              <a:rPr lang="en-US" dirty="0"/>
              <a:t> the next year (1219) with a powerful army, invading the cities of </a:t>
            </a:r>
            <a:r>
              <a:rPr lang="en-US" dirty="0" err="1"/>
              <a:t>Otrar</a:t>
            </a:r>
            <a:r>
              <a:rPr lang="en-US" dirty="0"/>
              <a:t>, Samarkand, Bukhara, and Khujand.</a:t>
            </a:r>
            <a:endParaRPr lang="tr-TR" dirty="0"/>
          </a:p>
          <a:p>
            <a:pPr marL="0" indent="0">
              <a:buNone/>
            </a:pPr>
            <a:endParaRPr lang="tr-TR" dirty="0"/>
          </a:p>
          <a:p>
            <a:pPr marL="0" indent="0">
              <a:buNone/>
            </a:pPr>
            <a:r>
              <a:rPr lang="en-US" dirty="0"/>
              <a:t>Thus, the political and cultural relations between the Mongols and the Muslim Turks in Central Asia began to develop in a different dimension.</a:t>
            </a:r>
            <a:endParaRPr lang="en-US" b="0" dirty="0">
              <a:effectLst/>
            </a:endParaRPr>
          </a:p>
        </p:txBody>
      </p:sp>
    </p:spTree>
    <p:extLst>
      <p:ext uri="{BB962C8B-B14F-4D97-AF65-F5344CB8AC3E}">
        <p14:creationId xmlns:p14="http://schemas.microsoft.com/office/powerpoint/2010/main" xmlns="" val="3064827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OĞOL İMPARATORLUĞU. - ppt video online indir">
            <a:extLst>
              <a:ext uri="{FF2B5EF4-FFF2-40B4-BE49-F238E27FC236}">
                <a16:creationId xmlns:a16="http://schemas.microsoft.com/office/drawing/2014/main" xmlns="" id="{582F1FFA-B51E-4480-A3EB-A3B7DDED3A8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21992" y="373494"/>
            <a:ext cx="8148016" cy="61110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0027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FDDACEC-27D5-4394-B89C-452CDCAE1068}"/>
              </a:ext>
            </a:extLst>
          </p:cNvPr>
          <p:cNvSpPr>
            <a:spLocks noGrp="1"/>
          </p:cNvSpPr>
          <p:nvPr>
            <p:ph idx="1"/>
          </p:nvPr>
        </p:nvSpPr>
        <p:spPr>
          <a:xfrm>
            <a:off x="838200" y="372862"/>
            <a:ext cx="10515600" cy="5804101"/>
          </a:xfrm>
        </p:spPr>
        <p:txBody>
          <a:bodyPr/>
          <a:lstStyle/>
          <a:p>
            <a:pPr marL="0" indent="0">
              <a:buNone/>
            </a:pPr>
            <a:r>
              <a:rPr lang="en-US" dirty="0"/>
              <a:t>"The Secret History of the Mongols" serves as the main source for many works about the Mongols. </a:t>
            </a:r>
            <a:endParaRPr lang="tr-TR" dirty="0"/>
          </a:p>
          <a:p>
            <a:pPr marL="0" indent="0">
              <a:buNone/>
            </a:pPr>
            <a:endParaRPr lang="tr-TR" dirty="0"/>
          </a:p>
          <a:p>
            <a:pPr marL="0" indent="0">
              <a:buNone/>
            </a:pPr>
            <a:r>
              <a:rPr lang="en-US" dirty="0"/>
              <a:t>This work is the most important source describing Genghis Khan's lineage, life story, religious beliefs, and ideas of dominion.</a:t>
            </a:r>
            <a:endParaRPr lang="tr-TR" dirty="0"/>
          </a:p>
          <a:p>
            <a:pPr marL="0" indent="0">
              <a:buNone/>
            </a:pPr>
            <a:endParaRPr lang="tr-TR" dirty="0"/>
          </a:p>
          <a:p>
            <a:pPr marL="0" indent="0">
              <a:buNone/>
            </a:pPr>
            <a:r>
              <a:rPr lang="en-US" dirty="0"/>
              <a:t>When the information in this source is carefully examined, it will be easily noticed that the state of Genghis Khan rose upon the cultural heritage of pre-Islamic Turkic states.</a:t>
            </a:r>
            <a:r>
              <a:rPr lang="en-US" b="0" dirty="0">
                <a:effectLst/>
              </a:rPr>
              <a:t/>
            </a:r>
            <a:br>
              <a:rPr lang="en-US" b="0" dirty="0">
                <a:effectLst/>
              </a:rPr>
            </a:br>
            <a:endParaRPr lang="tr-TR" dirty="0"/>
          </a:p>
        </p:txBody>
      </p:sp>
    </p:spTree>
    <p:extLst>
      <p:ext uri="{BB962C8B-B14F-4D97-AF65-F5344CB8AC3E}">
        <p14:creationId xmlns:p14="http://schemas.microsoft.com/office/powerpoint/2010/main" xmlns="" val="3537683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3AEA322-4225-4933-A33E-5F73D4B652E1}"/>
              </a:ext>
            </a:extLst>
          </p:cNvPr>
          <p:cNvSpPr>
            <a:spLocks noGrp="1"/>
          </p:cNvSpPr>
          <p:nvPr>
            <p:ph idx="1"/>
          </p:nvPr>
        </p:nvSpPr>
        <p:spPr>
          <a:xfrm>
            <a:off x="838200" y="417250"/>
            <a:ext cx="10515600" cy="5759713"/>
          </a:xfrm>
        </p:spPr>
        <p:txBody>
          <a:bodyPr>
            <a:normAutofit lnSpcReduction="10000"/>
          </a:bodyPr>
          <a:lstStyle/>
          <a:p>
            <a:pPr marL="0" indent="0">
              <a:buNone/>
            </a:pPr>
            <a:r>
              <a:rPr lang="en-US" dirty="0"/>
              <a:t>Benefiting from the legacies of the Hun, </a:t>
            </a:r>
            <a:r>
              <a:rPr lang="en-US" dirty="0" err="1"/>
              <a:t>Göktürk</a:t>
            </a:r>
            <a:r>
              <a:rPr lang="en-US" dirty="0"/>
              <a:t>, and Uygur states, Genghis Khan also embraced the idea of world domination that was inherent in these mentioned states.</a:t>
            </a:r>
            <a:endParaRPr lang="tr-TR" dirty="0"/>
          </a:p>
          <a:p>
            <a:pPr marL="0" indent="0">
              <a:buNone/>
            </a:pPr>
            <a:endParaRPr lang="tr-TR" dirty="0"/>
          </a:p>
          <a:p>
            <a:pPr marL="0" indent="0">
              <a:buNone/>
            </a:pPr>
            <a:r>
              <a:rPr lang="en-US" dirty="0"/>
              <a:t>The most prominent clues to this are seen in Genghis Khan tracing his lineage back to the sacred Gray Wolf, much like the </a:t>
            </a:r>
            <a:r>
              <a:rPr lang="en-US" dirty="0" err="1"/>
              <a:t>Göktürks</a:t>
            </a:r>
            <a:r>
              <a:rPr lang="en-US" dirty="0"/>
              <a:t>.</a:t>
            </a:r>
            <a:endParaRPr lang="tr-TR" dirty="0"/>
          </a:p>
          <a:p>
            <a:pPr marL="0" indent="0">
              <a:buNone/>
            </a:pPr>
            <a:endParaRPr lang="tr-TR" dirty="0"/>
          </a:p>
          <a:p>
            <a:pPr marL="0" indent="0">
              <a:buNone/>
            </a:pPr>
            <a:r>
              <a:rPr lang="en-US" dirty="0"/>
              <a:t>Genghis Khan considering himself the ruler of the universe and basing the legitimacy of his rule on divine sources is a fundamental principle inherent in the essence of the Hun, </a:t>
            </a:r>
            <a:r>
              <a:rPr lang="en-US" dirty="0" err="1"/>
              <a:t>Göktürk</a:t>
            </a:r>
            <a:r>
              <a:rPr lang="en-US" dirty="0"/>
              <a:t>, and Uygur states.</a:t>
            </a:r>
            <a:endParaRPr lang="tr-TR" dirty="0"/>
          </a:p>
          <a:p>
            <a:pPr marL="0" indent="0">
              <a:buNone/>
            </a:pPr>
            <a:endParaRPr lang="tr-TR" dirty="0"/>
          </a:p>
          <a:p>
            <a:pPr marL="0" indent="0">
              <a:buNone/>
            </a:pPr>
            <a:r>
              <a:rPr lang="en-US" dirty="0"/>
              <a:t>The concept of God being represented by the Khan and the reinforcement of this belief with cosmic elements also traces back to ancient Turkic roots. </a:t>
            </a:r>
            <a:endParaRPr lang="tr-TR" dirty="0"/>
          </a:p>
        </p:txBody>
      </p:sp>
    </p:spTree>
    <p:extLst>
      <p:ext uri="{BB962C8B-B14F-4D97-AF65-F5344CB8AC3E}">
        <p14:creationId xmlns:p14="http://schemas.microsoft.com/office/powerpoint/2010/main" xmlns="" val="94166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5E6590D-8991-4A7D-838A-1197034534CF}"/>
              </a:ext>
            </a:extLst>
          </p:cNvPr>
          <p:cNvSpPr>
            <a:spLocks noGrp="1"/>
          </p:cNvSpPr>
          <p:nvPr>
            <p:ph idx="1"/>
          </p:nvPr>
        </p:nvSpPr>
        <p:spPr>
          <a:xfrm>
            <a:off x="838200" y="443883"/>
            <a:ext cx="10515600" cy="5733080"/>
          </a:xfrm>
        </p:spPr>
        <p:txBody>
          <a:bodyPr>
            <a:normAutofit fontScale="92500" lnSpcReduction="10000"/>
          </a:bodyPr>
          <a:lstStyle/>
          <a:p>
            <a:pPr marL="0" indent="0">
              <a:buNone/>
            </a:pPr>
            <a:r>
              <a:rPr lang="en-US" dirty="0"/>
              <a:t>According to the Turkic concept of dominion, the Turkic khan, appointed by God, is the representative and shadow of God on earth. </a:t>
            </a:r>
            <a:endParaRPr lang="tr-TR" dirty="0"/>
          </a:p>
          <a:p>
            <a:pPr marL="0" indent="0">
              <a:buNone/>
            </a:pPr>
            <a:endParaRPr lang="tr-TR" dirty="0"/>
          </a:p>
          <a:p>
            <a:pPr marL="0" indent="0">
              <a:buNone/>
            </a:pPr>
            <a:r>
              <a:rPr lang="en-US" dirty="0"/>
              <a:t>Just as there is a God in the sky, there will also be a Khan on earth. </a:t>
            </a:r>
            <a:endParaRPr lang="tr-TR" dirty="0"/>
          </a:p>
          <a:p>
            <a:pPr marL="0" indent="0">
              <a:buNone/>
            </a:pPr>
            <a:endParaRPr lang="tr-TR" dirty="0"/>
          </a:p>
          <a:p>
            <a:pPr marL="0" indent="0">
              <a:buNone/>
            </a:pPr>
            <a:r>
              <a:rPr lang="en-US" dirty="0"/>
              <a:t>It is widely accepted in the scientific community that the concept of "</a:t>
            </a:r>
            <a:r>
              <a:rPr lang="en-US" dirty="0" err="1"/>
              <a:t>Tegri</a:t>
            </a:r>
            <a:r>
              <a:rPr lang="en-US" dirty="0"/>
              <a:t>" in Mongolian passed from the Turkic "Tengri ".</a:t>
            </a:r>
            <a:endParaRPr lang="tr-TR" dirty="0"/>
          </a:p>
          <a:p>
            <a:pPr marL="0" indent="0">
              <a:buNone/>
            </a:pPr>
            <a:endParaRPr lang="tr-TR" dirty="0"/>
          </a:p>
          <a:p>
            <a:pPr marL="0" indent="0">
              <a:buNone/>
            </a:pPr>
            <a:r>
              <a:rPr lang="en-US" dirty="0"/>
              <a:t>The Mongols explain Genghis Khan's coming into the world as being linked to the realization of divine purposes. </a:t>
            </a:r>
            <a:endParaRPr lang="tr-TR" dirty="0"/>
          </a:p>
          <a:p>
            <a:pPr marL="0" indent="0">
              <a:buNone/>
            </a:pPr>
            <a:endParaRPr lang="tr-TR" dirty="0"/>
          </a:p>
          <a:p>
            <a:pPr marL="0" indent="0">
              <a:buNone/>
            </a:pPr>
            <a:r>
              <a:rPr lang="en-US" dirty="0"/>
              <a:t>Similar to the story of </a:t>
            </a:r>
            <a:r>
              <a:rPr lang="en-US" dirty="0" err="1"/>
              <a:t>Oğuz</a:t>
            </a:r>
            <a:r>
              <a:rPr lang="en-US" dirty="0"/>
              <a:t> Khan walking and hunting forty days after his birth, Genghis Khan was born holding a blood clot in his hand.</a:t>
            </a:r>
            <a:endParaRPr lang="en-US" b="0" dirty="0">
              <a:effectLst/>
            </a:endParaRPr>
          </a:p>
          <a:p>
            <a:endParaRPr lang="tr-TR" dirty="0"/>
          </a:p>
        </p:txBody>
      </p:sp>
    </p:spTree>
    <p:extLst>
      <p:ext uri="{BB962C8B-B14F-4D97-AF65-F5344CB8AC3E}">
        <p14:creationId xmlns:p14="http://schemas.microsoft.com/office/powerpoint/2010/main" xmlns="" val="3038186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1601537-549F-430A-A70F-0483EA5BC22F}"/>
              </a:ext>
            </a:extLst>
          </p:cNvPr>
          <p:cNvSpPr>
            <a:spLocks noGrp="1"/>
          </p:cNvSpPr>
          <p:nvPr>
            <p:ph idx="1"/>
          </p:nvPr>
        </p:nvSpPr>
        <p:spPr>
          <a:xfrm>
            <a:off x="838200" y="461639"/>
            <a:ext cx="10515600" cy="5715324"/>
          </a:xfrm>
        </p:spPr>
        <p:txBody>
          <a:bodyPr>
            <a:normAutofit lnSpcReduction="10000"/>
          </a:bodyPr>
          <a:lstStyle/>
          <a:p>
            <a:pPr marL="0" indent="0">
              <a:buNone/>
            </a:pPr>
            <a:r>
              <a:rPr lang="en-US" dirty="0"/>
              <a:t>While the Mongols adopted Turkic culture, epic traditions, Uygur script, and many institutions from the </a:t>
            </a:r>
            <a:r>
              <a:rPr lang="en-US" dirty="0" err="1"/>
              <a:t>Uygurs</a:t>
            </a:r>
            <a:r>
              <a:rPr lang="en-US" dirty="0"/>
              <a:t>, they also assimilated the idea of world domination along with their officials and administrative structure.</a:t>
            </a:r>
            <a:endParaRPr lang="tr-TR" dirty="0"/>
          </a:p>
          <a:p>
            <a:pPr marL="0" indent="0">
              <a:buNone/>
            </a:pPr>
            <a:endParaRPr lang="tr-TR" dirty="0"/>
          </a:p>
          <a:p>
            <a:pPr marL="0" indent="0">
              <a:buNone/>
            </a:pPr>
            <a:r>
              <a:rPr lang="en-US" dirty="0"/>
              <a:t>As it is known, the concept of world domination among the Turks was supported by religious elements.</a:t>
            </a:r>
            <a:endParaRPr lang="tr-TR" dirty="0"/>
          </a:p>
          <a:p>
            <a:pPr marL="0" indent="0">
              <a:buNone/>
            </a:pPr>
            <a:endParaRPr lang="tr-TR" dirty="0"/>
          </a:p>
          <a:p>
            <a:pPr marL="0" indent="0">
              <a:buNone/>
            </a:pPr>
            <a:r>
              <a:rPr lang="en-US" dirty="0"/>
              <a:t>As it is known, the concept of world domination among the Turks was supported by religious elements.</a:t>
            </a:r>
            <a:endParaRPr lang="tr-TR" dirty="0"/>
          </a:p>
          <a:p>
            <a:pPr marL="0" indent="0">
              <a:buNone/>
            </a:pPr>
            <a:endParaRPr lang="tr-TR" dirty="0"/>
          </a:p>
          <a:p>
            <a:pPr marL="0" indent="0">
              <a:buNone/>
            </a:pPr>
            <a:r>
              <a:rPr lang="en-US" dirty="0"/>
              <a:t>Within Turkish culture and religious history, the belief in God not only influenced spiritual realms but also played a role in shaping the political and social order of society.</a:t>
            </a:r>
            <a:endParaRPr lang="en-US" b="0" dirty="0">
              <a:effectLst/>
            </a:endParaRPr>
          </a:p>
          <a:p>
            <a:endParaRPr lang="tr-TR" dirty="0"/>
          </a:p>
        </p:txBody>
      </p:sp>
    </p:spTree>
    <p:extLst>
      <p:ext uri="{BB962C8B-B14F-4D97-AF65-F5344CB8AC3E}">
        <p14:creationId xmlns:p14="http://schemas.microsoft.com/office/powerpoint/2010/main" xmlns="" val="4178153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0F4EB53-C5EC-41B8-B70B-4A708956164F}"/>
              </a:ext>
            </a:extLst>
          </p:cNvPr>
          <p:cNvSpPr>
            <a:spLocks noGrp="1"/>
          </p:cNvSpPr>
          <p:nvPr>
            <p:ph idx="1"/>
          </p:nvPr>
        </p:nvSpPr>
        <p:spPr>
          <a:xfrm>
            <a:off x="838200" y="1020932"/>
            <a:ext cx="10515600" cy="5759713"/>
          </a:xfrm>
        </p:spPr>
        <p:txBody>
          <a:bodyPr/>
          <a:lstStyle/>
          <a:p>
            <a:pPr marL="0" indent="0">
              <a:buNone/>
            </a:pPr>
            <a:r>
              <a:rPr lang="en-US" dirty="0"/>
              <a:t>One of the most important principles underlying the concept of world domination among the Turks is the belief in God.</a:t>
            </a:r>
            <a:endParaRPr lang="tr-TR" dirty="0"/>
          </a:p>
          <a:p>
            <a:pPr marL="0" indent="0">
              <a:buNone/>
            </a:pPr>
            <a:endParaRPr lang="tr-TR" dirty="0"/>
          </a:p>
          <a:p>
            <a:pPr marL="0" indent="0">
              <a:buNone/>
            </a:pPr>
            <a:r>
              <a:rPr lang="en-US" dirty="0"/>
              <a:t>In the Turkic conception, the sky is envisioned as the dwelling place of God.</a:t>
            </a:r>
            <a:endParaRPr lang="tr-TR" dirty="0"/>
          </a:p>
          <a:p>
            <a:pPr marL="0" indent="0">
              <a:buNone/>
            </a:pPr>
            <a:endParaRPr lang="tr-TR" dirty="0"/>
          </a:p>
          <a:p>
            <a:pPr marL="0" indent="0">
              <a:buNone/>
            </a:pPr>
            <a:r>
              <a:rPr lang="en-US" dirty="0"/>
              <a:t>The same conception was present among the Mongols as well.</a:t>
            </a:r>
            <a:endParaRPr lang="en-US" b="0" dirty="0">
              <a:effectLst/>
            </a:endParaRPr>
          </a:p>
          <a:p>
            <a:endParaRPr lang="tr-TR" dirty="0"/>
          </a:p>
        </p:txBody>
      </p:sp>
    </p:spTree>
    <p:extLst>
      <p:ext uri="{BB962C8B-B14F-4D97-AF65-F5344CB8AC3E}">
        <p14:creationId xmlns:p14="http://schemas.microsoft.com/office/powerpoint/2010/main" xmlns="" val="4292696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6F27A5D-A27E-43D1-8518-56C3EE778548}"/>
              </a:ext>
            </a:extLst>
          </p:cNvPr>
          <p:cNvSpPr>
            <a:spLocks noGrp="1"/>
          </p:cNvSpPr>
          <p:nvPr>
            <p:ph idx="1"/>
          </p:nvPr>
        </p:nvSpPr>
        <p:spPr>
          <a:xfrm>
            <a:off x="838200" y="417250"/>
            <a:ext cx="10515600" cy="5759713"/>
          </a:xfrm>
        </p:spPr>
        <p:txBody>
          <a:bodyPr/>
          <a:lstStyle/>
          <a:p>
            <a:pPr marL="0" indent="0">
              <a:buNone/>
            </a:pPr>
            <a:r>
              <a:rPr lang="en-US" dirty="0"/>
              <a:t>Alongside the belief in </a:t>
            </a:r>
            <a:r>
              <a:rPr lang="en-US" dirty="0" err="1"/>
              <a:t>Gök</a:t>
            </a:r>
            <a:r>
              <a:rPr lang="en-US" dirty="0"/>
              <a:t> </a:t>
            </a:r>
            <a:r>
              <a:rPr lang="en-US" dirty="0" err="1"/>
              <a:t>Tanrı</a:t>
            </a:r>
            <a:r>
              <a:rPr lang="en-US" dirty="0"/>
              <a:t> (Heavenly God), Shamanistic elements, Ancestor Worship, and elements of Earth-Water worship were present among the Mongols, both during the reign of Genghis Khan and in the periods that followed.</a:t>
            </a:r>
            <a:endParaRPr lang="tr-TR" dirty="0"/>
          </a:p>
          <a:p>
            <a:pPr marL="0" indent="0">
              <a:buNone/>
            </a:pPr>
            <a:endParaRPr lang="tr-TR" dirty="0"/>
          </a:p>
          <a:p>
            <a:pPr marL="0" indent="0">
              <a:buNone/>
            </a:pPr>
            <a:r>
              <a:rPr lang="en-US" dirty="0"/>
              <a:t>Plano </a:t>
            </a:r>
            <a:r>
              <a:rPr lang="en-US" dirty="0" err="1"/>
              <a:t>Carpini</a:t>
            </a:r>
            <a:r>
              <a:rPr lang="en-US" dirty="0"/>
              <a:t>, an envoy of the Pope who visited the Mongol state during the reign of </a:t>
            </a:r>
            <a:r>
              <a:rPr lang="en-US" dirty="0" err="1"/>
              <a:t>Güyük</a:t>
            </a:r>
            <a:r>
              <a:rPr lang="en-US" dirty="0"/>
              <a:t> Khan, noted that the majority of those living in the Central Asian steppes at that time were predominantly Shamanistic.</a:t>
            </a:r>
            <a:br>
              <a:rPr lang="en-US" dirty="0"/>
            </a:br>
            <a:endParaRPr lang="tr-TR" dirty="0"/>
          </a:p>
        </p:txBody>
      </p:sp>
    </p:spTree>
    <p:extLst>
      <p:ext uri="{BB962C8B-B14F-4D97-AF65-F5344CB8AC3E}">
        <p14:creationId xmlns:p14="http://schemas.microsoft.com/office/powerpoint/2010/main" xmlns="" val="126525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B16AA9B-57C2-4192-8D38-1BA6A036336A}"/>
              </a:ext>
            </a:extLst>
          </p:cNvPr>
          <p:cNvSpPr>
            <a:spLocks noGrp="1"/>
          </p:cNvSpPr>
          <p:nvPr>
            <p:ph idx="1"/>
          </p:nvPr>
        </p:nvSpPr>
        <p:spPr>
          <a:xfrm>
            <a:off x="838200" y="497150"/>
            <a:ext cx="10515600" cy="5679813"/>
          </a:xfrm>
        </p:spPr>
        <p:txBody>
          <a:bodyPr/>
          <a:lstStyle/>
          <a:p>
            <a:pPr marL="0" indent="0">
              <a:buNone/>
            </a:pPr>
            <a:r>
              <a:rPr lang="en-US" dirty="0"/>
              <a:t>After the fall of the Asian Hun Empire, historians argue that the power vacuum in Asia was filled by the </a:t>
            </a:r>
            <a:r>
              <a:rPr lang="en-US" dirty="0" err="1"/>
              <a:t>Sienpi</a:t>
            </a:r>
            <a:r>
              <a:rPr lang="en-US" dirty="0"/>
              <a:t>, a result of the mixture of ancient Mongol tribes with some Turkish tribes. </a:t>
            </a:r>
            <a:endParaRPr lang="tr-TR" dirty="0"/>
          </a:p>
          <a:p>
            <a:pPr marL="0" indent="0">
              <a:buNone/>
            </a:pPr>
            <a:endParaRPr lang="tr-TR" dirty="0"/>
          </a:p>
          <a:p>
            <a:pPr marL="0" indent="0">
              <a:buNone/>
            </a:pPr>
            <a:r>
              <a:rPr lang="en-US" dirty="0"/>
              <a:t>The </a:t>
            </a:r>
            <a:r>
              <a:rPr lang="en-US" dirty="0" err="1"/>
              <a:t>Sienpi</a:t>
            </a:r>
            <a:r>
              <a:rPr lang="en-US" dirty="0"/>
              <a:t> were predominantly a confederation composed of Turkish and Mongol tribes, and during this period, they continued deep relations with both Turks and Mongols, sharing a common destiny.</a:t>
            </a:r>
            <a:endParaRPr lang="en-US" b="0" dirty="0">
              <a:effectLst/>
            </a:endParaRPr>
          </a:p>
          <a:p>
            <a:pPr marL="0" indent="0">
              <a:buNone/>
            </a:pPr>
            <a:r>
              <a:rPr lang="en-US" dirty="0"/>
              <a:t/>
            </a:r>
            <a:br>
              <a:rPr lang="en-US" dirty="0"/>
            </a:br>
            <a:endParaRPr lang="tr-TR" dirty="0"/>
          </a:p>
        </p:txBody>
      </p:sp>
    </p:spTree>
    <p:extLst>
      <p:ext uri="{BB962C8B-B14F-4D97-AF65-F5344CB8AC3E}">
        <p14:creationId xmlns:p14="http://schemas.microsoft.com/office/powerpoint/2010/main" xmlns="" val="1561364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F6C7CA2-B527-4F08-B48B-9C734F484EF2}"/>
              </a:ext>
            </a:extLst>
          </p:cNvPr>
          <p:cNvSpPr>
            <a:spLocks noGrp="1"/>
          </p:cNvSpPr>
          <p:nvPr>
            <p:ph idx="1"/>
          </p:nvPr>
        </p:nvSpPr>
        <p:spPr>
          <a:xfrm>
            <a:off x="838200" y="443883"/>
            <a:ext cx="10515600" cy="5733080"/>
          </a:xfrm>
        </p:spPr>
        <p:txBody>
          <a:bodyPr>
            <a:normAutofit/>
          </a:bodyPr>
          <a:lstStyle/>
          <a:p>
            <a:pPr marL="0" indent="0">
              <a:buNone/>
            </a:pPr>
            <a:r>
              <a:rPr lang="en-US" dirty="0"/>
              <a:t>Muslim historians directly attribute Shamanistic powers to Genghis Khan.</a:t>
            </a:r>
            <a:endParaRPr lang="tr-TR" dirty="0"/>
          </a:p>
          <a:p>
            <a:pPr marL="0" indent="0">
              <a:buNone/>
            </a:pPr>
            <a:endParaRPr lang="tr-TR" dirty="0"/>
          </a:p>
          <a:p>
            <a:pPr marL="0" indent="0">
              <a:buNone/>
            </a:pPr>
            <a:r>
              <a:rPr lang="en-US" dirty="0"/>
              <a:t>This situation is actually applicable to ancient Turkic Khans as well.</a:t>
            </a:r>
            <a:endParaRPr lang="tr-TR" dirty="0"/>
          </a:p>
          <a:p>
            <a:pPr marL="0" indent="0">
              <a:buNone/>
            </a:pPr>
            <a:endParaRPr lang="tr-TR" dirty="0"/>
          </a:p>
          <a:p>
            <a:pPr marL="0" indent="0">
              <a:buNone/>
            </a:pPr>
            <a:r>
              <a:rPr lang="en-US" dirty="0"/>
              <a:t>Some scholars emphasizing the importance of Khans in Turkic religious life claim that Khans had certain religious functions and resembled Shamans.</a:t>
            </a:r>
            <a:endParaRPr lang="tr-TR" dirty="0"/>
          </a:p>
          <a:p>
            <a:pPr marL="0" indent="0">
              <a:buNone/>
            </a:pPr>
            <a:endParaRPr lang="tr-TR" dirty="0"/>
          </a:p>
          <a:p>
            <a:pPr marL="0" indent="0">
              <a:buNone/>
            </a:pPr>
            <a:r>
              <a:rPr lang="en-US" dirty="0"/>
              <a:t>The significant role played by Shamans in Uyghur society was therefore applicable to Genghis Khan as well.</a:t>
            </a:r>
            <a:endParaRPr lang="tr-TR" dirty="0"/>
          </a:p>
          <a:p>
            <a:pPr marL="0" indent="0">
              <a:buNone/>
            </a:pPr>
            <a:endParaRPr lang="tr-TR" dirty="0"/>
          </a:p>
        </p:txBody>
      </p:sp>
    </p:spTree>
    <p:extLst>
      <p:ext uri="{BB962C8B-B14F-4D97-AF65-F5344CB8AC3E}">
        <p14:creationId xmlns:p14="http://schemas.microsoft.com/office/powerpoint/2010/main" xmlns="" val="995624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331A370-CC79-48F4-85CD-C4EAB8694300}"/>
              </a:ext>
            </a:extLst>
          </p:cNvPr>
          <p:cNvSpPr>
            <a:spLocks noGrp="1"/>
          </p:cNvSpPr>
          <p:nvPr>
            <p:ph idx="1"/>
          </p:nvPr>
        </p:nvSpPr>
        <p:spPr>
          <a:xfrm>
            <a:off x="838200" y="541538"/>
            <a:ext cx="10515600" cy="5635425"/>
          </a:xfrm>
        </p:spPr>
        <p:txBody>
          <a:bodyPr/>
          <a:lstStyle/>
          <a:p>
            <a:pPr marL="0" indent="0">
              <a:buNone/>
            </a:pPr>
            <a:r>
              <a:rPr lang="en-US" dirty="0"/>
              <a:t>Thus, the role of Shamans in prophecy, fortune-telling, medicine, and magical activities continued in the state of Genghis Khan just as before.</a:t>
            </a:r>
            <a:endParaRPr lang="tr-TR" dirty="0"/>
          </a:p>
          <a:p>
            <a:pPr marL="0" indent="0">
              <a:buNone/>
            </a:pPr>
            <a:endParaRPr lang="tr-TR" dirty="0"/>
          </a:p>
          <a:p>
            <a:pPr marL="0" indent="0">
              <a:buNone/>
            </a:pPr>
            <a:r>
              <a:rPr lang="en-US" dirty="0"/>
              <a:t>The 13th-century historian </a:t>
            </a:r>
            <a:r>
              <a:rPr lang="en-US" dirty="0" err="1"/>
              <a:t>Juvayni</a:t>
            </a:r>
            <a:r>
              <a:rPr lang="en-US" dirty="0"/>
              <a:t>, when mentioning the Uyghurs, says: "The Uyghurs have always acted according to the words of Shamans.</a:t>
            </a:r>
            <a:endParaRPr lang="tr-TR" dirty="0"/>
          </a:p>
          <a:p>
            <a:pPr marL="0" indent="0">
              <a:buNone/>
            </a:pPr>
            <a:endParaRPr lang="tr-TR" dirty="0"/>
          </a:p>
          <a:p>
            <a:pPr marL="0" indent="0">
              <a:buNone/>
            </a:pPr>
            <a:r>
              <a:rPr lang="en-US" dirty="0"/>
              <a:t>Before embarking on an important task, they consult the soothsayers and Shamans, and do not start work without their favorable opinion."</a:t>
            </a:r>
            <a:br>
              <a:rPr lang="en-US" dirty="0"/>
            </a:br>
            <a:endParaRPr lang="tr-TR" dirty="0"/>
          </a:p>
        </p:txBody>
      </p:sp>
    </p:spTree>
    <p:extLst>
      <p:ext uri="{BB962C8B-B14F-4D97-AF65-F5344CB8AC3E}">
        <p14:creationId xmlns:p14="http://schemas.microsoft.com/office/powerpoint/2010/main" xmlns="" val="2820436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34DCC5A-020D-4C32-A458-458B8C967C15}"/>
              </a:ext>
            </a:extLst>
          </p:cNvPr>
          <p:cNvSpPr>
            <a:spLocks noGrp="1"/>
          </p:cNvSpPr>
          <p:nvPr>
            <p:ph idx="1"/>
          </p:nvPr>
        </p:nvSpPr>
        <p:spPr>
          <a:xfrm>
            <a:off x="838200" y="514905"/>
            <a:ext cx="10515600" cy="5662058"/>
          </a:xfrm>
        </p:spPr>
        <p:txBody>
          <a:bodyPr>
            <a:normAutofit fontScale="77500" lnSpcReduction="20000"/>
          </a:bodyPr>
          <a:lstStyle/>
          <a:p>
            <a:pPr marL="0" indent="0">
              <a:buNone/>
            </a:pPr>
            <a:r>
              <a:rPr lang="en-US" dirty="0"/>
              <a:t>One of the methods Shamans use for prophesying about the future is to look at the scapula bone.</a:t>
            </a:r>
            <a:endParaRPr lang="tr-TR" dirty="0"/>
          </a:p>
          <a:p>
            <a:pPr marL="0" indent="0">
              <a:buNone/>
            </a:pPr>
            <a:endParaRPr lang="tr-TR" dirty="0"/>
          </a:p>
          <a:p>
            <a:pPr marL="0" indent="0">
              <a:buNone/>
            </a:pPr>
            <a:r>
              <a:rPr lang="en-US" dirty="0"/>
              <a:t>Western sources narrate that Attila, the King of the European Huns, had a scapula bone reading done during a battle against the Visigoths and Alans in 451.</a:t>
            </a:r>
            <a:endParaRPr lang="tr-TR" dirty="0"/>
          </a:p>
          <a:p>
            <a:pPr marL="0" indent="0">
              <a:buNone/>
            </a:pPr>
            <a:endParaRPr lang="tr-TR" dirty="0"/>
          </a:p>
          <a:p>
            <a:pPr marL="0" indent="0">
              <a:buNone/>
            </a:pPr>
            <a:r>
              <a:rPr lang="en-US" dirty="0"/>
              <a:t>Here, a sheep was slaughtered, and its scapula bone was burnt in fire, and by interpreting the shape the bone took in the fire, they tried to learn about the outcome of the battle. </a:t>
            </a:r>
            <a:endParaRPr lang="tr-TR" dirty="0"/>
          </a:p>
          <a:p>
            <a:pPr marL="0" indent="0">
              <a:buNone/>
            </a:pPr>
            <a:endParaRPr lang="tr-TR" dirty="0"/>
          </a:p>
          <a:p>
            <a:pPr marL="0" indent="0">
              <a:buNone/>
            </a:pPr>
            <a:r>
              <a:rPr lang="en-US" dirty="0"/>
              <a:t>Mahmud al-</a:t>
            </a:r>
            <a:r>
              <a:rPr lang="en-US" dirty="0" err="1"/>
              <a:t>Kashgari</a:t>
            </a:r>
            <a:r>
              <a:rPr lang="en-US" dirty="0"/>
              <a:t> also states in his work, "If the scapula bone cracks, the province will be troubled.«</a:t>
            </a:r>
            <a:endParaRPr lang="tr-TR" dirty="0"/>
          </a:p>
          <a:p>
            <a:pPr marL="0" indent="0">
              <a:buNone/>
            </a:pPr>
            <a:endParaRPr lang="tr-TR" dirty="0"/>
          </a:p>
          <a:p>
            <a:pPr marL="0" indent="0">
              <a:buNone/>
            </a:pPr>
            <a:r>
              <a:rPr lang="en-US" dirty="0"/>
              <a:t>Traces of the same belief are also seen among the Mongols.</a:t>
            </a:r>
            <a:endParaRPr lang="tr-TR" dirty="0"/>
          </a:p>
          <a:p>
            <a:pPr marL="0" indent="0">
              <a:buNone/>
            </a:pPr>
            <a:endParaRPr lang="tr-TR" dirty="0"/>
          </a:p>
          <a:p>
            <a:pPr marL="0" indent="0">
              <a:buNone/>
            </a:pPr>
            <a:r>
              <a:rPr lang="en-US" dirty="0"/>
              <a:t>Marco Polo, when speaking about the Mongols, narrates how a Shaman throws sheep's scapula bones into the fire and reads the fate of people from the cracks that form on the bones.</a:t>
            </a:r>
            <a:br>
              <a:rPr lang="en-US" dirty="0"/>
            </a:br>
            <a:endParaRPr lang="tr-TR" dirty="0"/>
          </a:p>
        </p:txBody>
      </p:sp>
    </p:spTree>
    <p:extLst>
      <p:ext uri="{BB962C8B-B14F-4D97-AF65-F5344CB8AC3E}">
        <p14:creationId xmlns:p14="http://schemas.microsoft.com/office/powerpoint/2010/main" xmlns="" val="3947926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0D96075-2CA0-416D-B8B3-875D2249707A}"/>
              </a:ext>
            </a:extLst>
          </p:cNvPr>
          <p:cNvSpPr>
            <a:spLocks noGrp="1"/>
          </p:cNvSpPr>
          <p:nvPr>
            <p:ph idx="1"/>
          </p:nvPr>
        </p:nvSpPr>
        <p:spPr>
          <a:xfrm>
            <a:off x="838200" y="470517"/>
            <a:ext cx="10515600" cy="5706446"/>
          </a:xfrm>
        </p:spPr>
        <p:txBody>
          <a:bodyPr/>
          <a:lstStyle/>
          <a:p>
            <a:pPr marL="0" indent="0">
              <a:buNone/>
            </a:pPr>
            <a:r>
              <a:rPr lang="en-US" dirty="0"/>
              <a:t>In Mahmud al-</a:t>
            </a:r>
            <a:r>
              <a:rPr lang="en-US" dirty="0" err="1"/>
              <a:t>Kashgari’s</a:t>
            </a:r>
            <a:r>
              <a:rPr lang="en-US" dirty="0"/>
              <a:t> work, he says, "If the scapula bone cracks, the province will be troubled".</a:t>
            </a:r>
            <a:endParaRPr lang="tr-TR" dirty="0"/>
          </a:p>
          <a:p>
            <a:pPr marL="0" indent="0">
              <a:buNone/>
            </a:pPr>
            <a:endParaRPr lang="tr-TR" dirty="0"/>
          </a:p>
          <a:p>
            <a:pPr marL="0" indent="0">
              <a:buNone/>
            </a:pPr>
            <a:r>
              <a:rPr lang="en-US" dirty="0"/>
              <a:t>Traces of the same belief are also seen among the Mongols.</a:t>
            </a:r>
            <a:endParaRPr lang="tr-TR" dirty="0"/>
          </a:p>
          <a:p>
            <a:pPr marL="0" indent="0">
              <a:buNone/>
            </a:pPr>
            <a:endParaRPr lang="tr-TR" dirty="0"/>
          </a:p>
          <a:p>
            <a:pPr marL="0" indent="0">
              <a:buNone/>
            </a:pPr>
            <a:r>
              <a:rPr lang="en-US" dirty="0"/>
              <a:t>Marco Polo, when speaking about the Mongols, narrates how a Shaman reads people's fate from the cracks that form on the scapula bones by throwing sheep's scapula bones into the fire.</a:t>
            </a:r>
            <a:endParaRPr lang="tr-TR" dirty="0"/>
          </a:p>
          <a:p>
            <a:pPr marL="0" indent="0">
              <a:buNone/>
            </a:pPr>
            <a:endParaRPr lang="tr-TR" dirty="0"/>
          </a:p>
          <a:p>
            <a:pPr marL="0" indent="0">
              <a:buNone/>
            </a:pPr>
            <a:r>
              <a:rPr lang="en-US" dirty="0"/>
              <a:t/>
            </a:r>
            <a:br>
              <a:rPr lang="en-US" dirty="0"/>
            </a:br>
            <a:endParaRPr lang="tr-TR" dirty="0"/>
          </a:p>
        </p:txBody>
      </p:sp>
    </p:spTree>
    <p:extLst>
      <p:ext uri="{BB962C8B-B14F-4D97-AF65-F5344CB8AC3E}">
        <p14:creationId xmlns:p14="http://schemas.microsoft.com/office/powerpoint/2010/main" xmlns="" val="2276841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3AACE72-4132-4646-BF98-CDDAD854AB2A}"/>
              </a:ext>
            </a:extLst>
          </p:cNvPr>
          <p:cNvSpPr>
            <a:spLocks noGrp="1"/>
          </p:cNvSpPr>
          <p:nvPr>
            <p:ph idx="1"/>
          </p:nvPr>
        </p:nvSpPr>
        <p:spPr>
          <a:xfrm>
            <a:off x="838200" y="523783"/>
            <a:ext cx="10515600" cy="5653180"/>
          </a:xfrm>
        </p:spPr>
        <p:txBody>
          <a:bodyPr>
            <a:normAutofit fontScale="92500" lnSpcReduction="10000"/>
          </a:bodyPr>
          <a:lstStyle/>
          <a:p>
            <a:pPr marL="0" indent="0">
              <a:buNone/>
            </a:pPr>
            <a:r>
              <a:rPr lang="en-US" dirty="0"/>
              <a:t>The magical activities practiced in the state of Genghis Khan are also remarkable.</a:t>
            </a:r>
            <a:endParaRPr lang="tr-TR" dirty="0"/>
          </a:p>
          <a:p>
            <a:pPr marL="0" indent="0">
              <a:buNone/>
            </a:pPr>
            <a:endParaRPr lang="tr-TR" dirty="0"/>
          </a:p>
          <a:p>
            <a:pPr marL="0" indent="0">
              <a:buNone/>
            </a:pPr>
            <a:r>
              <a:rPr lang="en-US" dirty="0" err="1"/>
              <a:t>Cüveyni</a:t>
            </a:r>
            <a:r>
              <a:rPr lang="en-US" dirty="0"/>
              <a:t> provides the following information about the </a:t>
            </a:r>
            <a:r>
              <a:rPr lang="en-US" dirty="0" err="1"/>
              <a:t>Kamlars</a:t>
            </a:r>
            <a:r>
              <a:rPr lang="en-US" dirty="0"/>
              <a:t> among the Uyghurs: "The reason for the Uyghurs' idolatry was this; At that time, they had learned the art of magic.</a:t>
            </a:r>
            <a:r>
              <a:rPr lang="tr-TR" dirty="0"/>
              <a:t> </a:t>
            </a:r>
            <a:r>
              <a:rPr lang="en-US" dirty="0"/>
              <a:t>They called those who dealt with it '</a:t>
            </a:r>
            <a:r>
              <a:rPr lang="en-US" dirty="0" err="1"/>
              <a:t>kam</a:t>
            </a:r>
            <a:r>
              <a:rPr lang="en-US" dirty="0"/>
              <a:t>' (Shaman)".</a:t>
            </a:r>
            <a:endParaRPr lang="tr-TR" dirty="0"/>
          </a:p>
          <a:p>
            <a:pPr marL="0" indent="0">
              <a:buNone/>
            </a:pPr>
            <a:endParaRPr lang="tr-TR" dirty="0"/>
          </a:p>
          <a:p>
            <a:pPr marL="0" indent="0">
              <a:buNone/>
            </a:pPr>
            <a:r>
              <a:rPr lang="en-US" dirty="0"/>
              <a:t>In this sense, one of the magical methods practiced in the Turkic cultural sphere is the action of inducing rain with a "Yada" stone.</a:t>
            </a:r>
            <a:endParaRPr lang="tr-TR" dirty="0"/>
          </a:p>
          <a:p>
            <a:pPr marL="0" indent="0">
              <a:buNone/>
            </a:pPr>
            <a:endParaRPr lang="tr-TR" dirty="0"/>
          </a:p>
          <a:p>
            <a:pPr marL="0" indent="0">
              <a:buNone/>
            </a:pPr>
            <a:r>
              <a:rPr lang="en-US" dirty="0"/>
              <a:t>This practice, mentioned in Islamic sources with ample details, is also observed among the Mongols.</a:t>
            </a:r>
            <a:br>
              <a:rPr lang="en-US" dirty="0"/>
            </a:br>
            <a:endParaRPr lang="tr-TR" dirty="0"/>
          </a:p>
          <a:p>
            <a:pPr marL="0" indent="0">
              <a:buNone/>
            </a:pPr>
            <a:endParaRPr lang="tr-TR" dirty="0"/>
          </a:p>
        </p:txBody>
      </p:sp>
    </p:spTree>
    <p:extLst>
      <p:ext uri="{BB962C8B-B14F-4D97-AF65-F5344CB8AC3E}">
        <p14:creationId xmlns:p14="http://schemas.microsoft.com/office/powerpoint/2010/main" xmlns="" val="1906298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EB5818A-5ECE-4F6E-A3FD-E05FC524D5B4}"/>
              </a:ext>
            </a:extLst>
          </p:cNvPr>
          <p:cNvSpPr>
            <a:spLocks noGrp="1"/>
          </p:cNvSpPr>
          <p:nvPr>
            <p:ph idx="1"/>
          </p:nvPr>
        </p:nvSpPr>
        <p:spPr>
          <a:xfrm>
            <a:off x="838200" y="435006"/>
            <a:ext cx="10515600" cy="5741957"/>
          </a:xfrm>
        </p:spPr>
        <p:txBody>
          <a:bodyPr>
            <a:normAutofit fontScale="77500" lnSpcReduction="20000"/>
          </a:bodyPr>
          <a:lstStyle/>
          <a:p>
            <a:pPr marL="0" indent="0">
              <a:buNone/>
            </a:pPr>
            <a:r>
              <a:rPr lang="en-US" dirty="0"/>
              <a:t>Another element existing in the history of Turkic religion is the cult of Earth and Water.</a:t>
            </a:r>
            <a:endParaRPr lang="tr-TR" dirty="0"/>
          </a:p>
          <a:p>
            <a:pPr marL="0" indent="0">
              <a:buNone/>
            </a:pPr>
            <a:endParaRPr lang="tr-TR" dirty="0"/>
          </a:p>
          <a:p>
            <a:pPr marL="0" indent="0">
              <a:buNone/>
            </a:pPr>
            <a:r>
              <a:rPr lang="en-US" dirty="0"/>
              <a:t>Turks believed that the spirits they believed existed in nature resided in places such as mountains, seas, forests, and lakes, and they believed that these places were their protectors.</a:t>
            </a:r>
            <a:endParaRPr lang="tr-TR" dirty="0"/>
          </a:p>
          <a:p>
            <a:pPr marL="0" indent="0">
              <a:buNone/>
            </a:pPr>
            <a:endParaRPr lang="tr-TR" dirty="0"/>
          </a:p>
          <a:p>
            <a:pPr marL="0" indent="0">
              <a:buNone/>
            </a:pPr>
            <a:r>
              <a:rPr lang="en-US" dirty="0"/>
              <a:t>Traces of the same belief are also seen in Genghis Khan.</a:t>
            </a:r>
            <a:endParaRPr lang="tr-TR" dirty="0"/>
          </a:p>
          <a:p>
            <a:pPr marL="0" indent="0">
              <a:buNone/>
            </a:pPr>
            <a:endParaRPr lang="tr-TR" dirty="0"/>
          </a:p>
          <a:p>
            <a:pPr marL="0" indent="0">
              <a:buNone/>
            </a:pPr>
            <a:r>
              <a:rPr lang="en-US" dirty="0"/>
              <a:t>According to Mongolian tradition, in one of the battles fought to conquer Mongolia, Genghis Khan took refuge in the Burhan Khaldun mountain after a failure, and despite his enemies circling the mountain three times in search of him, they could not find him.</a:t>
            </a:r>
            <a:endParaRPr lang="tr-TR" dirty="0"/>
          </a:p>
          <a:p>
            <a:pPr marL="0" indent="0">
              <a:buNone/>
            </a:pPr>
            <a:endParaRPr lang="tr-TR" dirty="0"/>
          </a:p>
          <a:p>
            <a:pPr marL="0" indent="0">
              <a:buNone/>
            </a:pPr>
            <a:r>
              <a:rPr lang="en-US" dirty="0"/>
              <a:t>After escaping, Genghis Khan sacrificed to this mountain, circumambulated it nine times, and scattered mare's milk as a sign of gratitude.</a:t>
            </a:r>
            <a:endParaRPr lang="tr-TR" dirty="0"/>
          </a:p>
          <a:p>
            <a:pPr marL="0" indent="0">
              <a:buNone/>
            </a:pPr>
            <a:endParaRPr lang="tr-TR" dirty="0"/>
          </a:p>
          <a:p>
            <a:pPr marL="0" indent="0">
              <a:buNone/>
            </a:pPr>
            <a:r>
              <a:rPr lang="en-US" dirty="0"/>
              <a:t>As a reminder of this deliverance, he instructed his descendants to sacrifice to this mountain.</a:t>
            </a:r>
            <a:br>
              <a:rPr lang="en-US" dirty="0"/>
            </a:br>
            <a:endParaRPr lang="tr-TR" dirty="0"/>
          </a:p>
        </p:txBody>
      </p:sp>
    </p:spTree>
    <p:extLst>
      <p:ext uri="{BB962C8B-B14F-4D97-AF65-F5344CB8AC3E}">
        <p14:creationId xmlns:p14="http://schemas.microsoft.com/office/powerpoint/2010/main" xmlns="" val="1104751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58BB7B3-B49D-4F6A-989A-A57FF2B3E67A}"/>
              </a:ext>
            </a:extLst>
          </p:cNvPr>
          <p:cNvSpPr>
            <a:spLocks noGrp="1"/>
          </p:cNvSpPr>
          <p:nvPr>
            <p:ph idx="1"/>
          </p:nvPr>
        </p:nvSpPr>
        <p:spPr>
          <a:xfrm>
            <a:off x="838200" y="426128"/>
            <a:ext cx="10515600" cy="5750835"/>
          </a:xfrm>
        </p:spPr>
        <p:txBody>
          <a:bodyPr/>
          <a:lstStyle/>
          <a:p>
            <a:pPr marL="0" indent="0">
              <a:buNone/>
            </a:pPr>
            <a:r>
              <a:rPr lang="en-US" dirty="0"/>
              <a:t>Another reason for Turks attributing sanctity to mountains is that, according to the beliefs of ancient Turks, the highest mountain peaks were the places closest to the God who dwelled in the sky.</a:t>
            </a:r>
            <a:endParaRPr lang="tr-TR" dirty="0"/>
          </a:p>
          <a:p>
            <a:pPr marL="0" indent="0">
              <a:buNone/>
            </a:pPr>
            <a:endParaRPr lang="tr-TR" dirty="0"/>
          </a:p>
          <a:p>
            <a:pPr marL="0" indent="0">
              <a:buNone/>
            </a:pPr>
            <a:r>
              <a:rPr lang="en-US" dirty="0"/>
              <a:t>Therefore, the graves of great individuals among the Turks were generally found at the tops of mountains.</a:t>
            </a:r>
            <a:endParaRPr lang="tr-TR" dirty="0"/>
          </a:p>
          <a:p>
            <a:pPr marL="0" indent="0">
              <a:buNone/>
            </a:pPr>
            <a:endParaRPr lang="tr-TR" dirty="0"/>
          </a:p>
          <a:p>
            <a:pPr marL="0" indent="0">
              <a:buNone/>
            </a:pPr>
            <a:r>
              <a:rPr lang="en-US" dirty="0"/>
              <a:t>Similarly, especially members of the Mongol dynasty were buried in places that were difficult to reach throughout the Mongol Empire, particularly on high mountain peaks, as agreed upon by all sources.</a:t>
            </a:r>
            <a:br>
              <a:rPr lang="en-US" dirty="0"/>
            </a:br>
            <a:endParaRPr lang="tr-TR" dirty="0"/>
          </a:p>
        </p:txBody>
      </p:sp>
    </p:spTree>
    <p:extLst>
      <p:ext uri="{BB962C8B-B14F-4D97-AF65-F5344CB8AC3E}">
        <p14:creationId xmlns:p14="http://schemas.microsoft.com/office/powerpoint/2010/main" xmlns="" val="3743189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69F7FA1-44FA-4FA0-B67F-9EDBFDD0E5A5}"/>
              </a:ext>
            </a:extLst>
          </p:cNvPr>
          <p:cNvSpPr>
            <a:spLocks noGrp="1"/>
          </p:cNvSpPr>
          <p:nvPr>
            <p:ph idx="1"/>
          </p:nvPr>
        </p:nvSpPr>
        <p:spPr>
          <a:xfrm>
            <a:off x="838200" y="408373"/>
            <a:ext cx="10515600" cy="5768590"/>
          </a:xfrm>
        </p:spPr>
        <p:txBody>
          <a:bodyPr>
            <a:normAutofit fontScale="92500" lnSpcReduction="20000"/>
          </a:bodyPr>
          <a:lstStyle/>
          <a:p>
            <a:pPr marL="0" indent="0">
              <a:buNone/>
            </a:pPr>
            <a:r>
              <a:rPr lang="en-US" dirty="0"/>
              <a:t>Another similarity observed between Turks and Mongols is the sanctification of water.</a:t>
            </a:r>
            <a:r>
              <a:rPr lang="tr-TR" dirty="0"/>
              <a:t> </a:t>
            </a:r>
            <a:r>
              <a:rPr lang="en-US" dirty="0"/>
              <a:t>Various sources mention that Turkish communities in history attributed sanctity to water.</a:t>
            </a:r>
            <a:endParaRPr lang="tr-TR" dirty="0"/>
          </a:p>
          <a:p>
            <a:pPr marL="0" indent="0">
              <a:buNone/>
            </a:pPr>
            <a:endParaRPr lang="tr-TR" dirty="0"/>
          </a:p>
          <a:p>
            <a:pPr marL="0" indent="0">
              <a:buNone/>
            </a:pPr>
            <a:r>
              <a:rPr lang="en-US" dirty="0"/>
              <a:t>Similarly, water is sanctified in the laws of Genghis.</a:t>
            </a:r>
            <a:r>
              <a:rPr lang="tr-TR" dirty="0"/>
              <a:t> </a:t>
            </a:r>
            <a:r>
              <a:rPr lang="en-US" dirty="0"/>
              <a:t>Urinating in water was a major offense punishable by death.</a:t>
            </a:r>
            <a:endParaRPr lang="tr-TR" dirty="0"/>
          </a:p>
          <a:p>
            <a:pPr marL="0" indent="0">
              <a:buNone/>
            </a:pPr>
            <a:endParaRPr lang="tr-TR" dirty="0"/>
          </a:p>
          <a:p>
            <a:pPr marL="0" indent="0">
              <a:buNone/>
            </a:pPr>
            <a:r>
              <a:rPr lang="en-US" dirty="0"/>
              <a:t>Unlike the Turks, in Genghis's realm, people did not wash with laundry soap.</a:t>
            </a:r>
            <a:r>
              <a:rPr lang="tr-TR" dirty="0"/>
              <a:t> </a:t>
            </a:r>
            <a:r>
              <a:rPr lang="en-US" dirty="0"/>
              <a:t>Dirty clothes were discarded and replaced with new ones.</a:t>
            </a:r>
            <a:endParaRPr lang="tr-TR" dirty="0"/>
          </a:p>
          <a:p>
            <a:pPr marL="0" indent="0">
              <a:buNone/>
            </a:pPr>
            <a:endParaRPr lang="tr-TR" dirty="0"/>
          </a:p>
          <a:p>
            <a:pPr marL="0" indent="0">
              <a:buNone/>
            </a:pPr>
            <a:r>
              <a:rPr lang="en-US" dirty="0"/>
              <a:t>Utensils such as pots, pans, and dishes were not washed with water; they were cleaned with grass and soil.</a:t>
            </a:r>
            <a:endParaRPr lang="tr-TR" dirty="0"/>
          </a:p>
          <a:p>
            <a:pPr marL="0" indent="0">
              <a:buNone/>
            </a:pPr>
            <a:endParaRPr lang="tr-TR" dirty="0"/>
          </a:p>
          <a:p>
            <a:pPr marL="0" indent="0">
              <a:buNone/>
            </a:pPr>
            <a:r>
              <a:rPr lang="en-US" dirty="0"/>
              <a:t>The sanctity of water came from the "earth-water" deity that resided within it.</a:t>
            </a:r>
            <a:endParaRPr lang="en-US" b="0" dirty="0">
              <a:effectLst/>
            </a:endParaRPr>
          </a:p>
          <a:p>
            <a:pPr marL="0" indent="0">
              <a:buNone/>
            </a:pPr>
            <a:endParaRPr lang="tr-TR" dirty="0"/>
          </a:p>
        </p:txBody>
      </p:sp>
    </p:spTree>
    <p:extLst>
      <p:ext uri="{BB962C8B-B14F-4D97-AF65-F5344CB8AC3E}">
        <p14:creationId xmlns:p14="http://schemas.microsoft.com/office/powerpoint/2010/main" xmlns="" val="1582485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34D854B-2393-4189-B5EF-D3B1ACA21A49}"/>
              </a:ext>
            </a:extLst>
          </p:cNvPr>
          <p:cNvSpPr>
            <a:spLocks noGrp="1"/>
          </p:cNvSpPr>
          <p:nvPr>
            <p:ph idx="1"/>
          </p:nvPr>
        </p:nvSpPr>
        <p:spPr>
          <a:xfrm>
            <a:off x="838200" y="514905"/>
            <a:ext cx="10515600" cy="5662058"/>
          </a:xfrm>
        </p:spPr>
        <p:txBody>
          <a:bodyPr>
            <a:normAutofit lnSpcReduction="10000"/>
          </a:bodyPr>
          <a:lstStyle/>
          <a:p>
            <a:pPr marL="0" indent="0">
              <a:buNone/>
            </a:pPr>
            <a:r>
              <a:rPr lang="en-US" dirty="0"/>
              <a:t>The Mongols have also drawn from Turkish culture in terms of state administration and organization.</a:t>
            </a:r>
            <a:endParaRPr lang="tr-TR" dirty="0"/>
          </a:p>
          <a:p>
            <a:pPr marL="0" indent="0">
              <a:buNone/>
            </a:pPr>
            <a:endParaRPr lang="tr-TR" dirty="0"/>
          </a:p>
          <a:p>
            <a:pPr marL="0" indent="0">
              <a:buNone/>
            </a:pPr>
            <a:r>
              <a:rPr lang="en-US" dirty="0"/>
              <a:t>We cannot overlook the influence of the Uyghurs on the administration of Genghis Khan's state.</a:t>
            </a:r>
            <a:endParaRPr lang="tr-TR" dirty="0"/>
          </a:p>
          <a:p>
            <a:pPr marL="0" indent="0">
              <a:buNone/>
            </a:pPr>
            <a:endParaRPr lang="tr-TR" dirty="0"/>
          </a:p>
          <a:p>
            <a:pPr marL="0" indent="0">
              <a:buNone/>
            </a:pPr>
            <a:r>
              <a:rPr lang="en-US" dirty="0"/>
              <a:t>It is undeniable that the source of the Mongol code known as "</a:t>
            </a:r>
            <a:r>
              <a:rPr lang="en-US" dirty="0" err="1"/>
              <a:t>Yasa</a:t>
            </a:r>
            <a:r>
              <a:rPr lang="en-US" dirty="0"/>
              <a:t>" of Genghis Khan is also linked to Turkish tradition.</a:t>
            </a:r>
            <a:endParaRPr lang="tr-TR" dirty="0"/>
          </a:p>
          <a:p>
            <a:pPr marL="0" indent="0">
              <a:buNone/>
            </a:pPr>
            <a:endParaRPr lang="tr-TR" dirty="0"/>
          </a:p>
          <a:p>
            <a:pPr marL="0" indent="0">
              <a:buNone/>
            </a:pPr>
            <a:r>
              <a:rPr lang="en-US" dirty="0"/>
              <a:t>Additionally, scholars have demonstrated that terms related to state administration such as law, tradition, nation, flag, and decree have been transferred from Turkish to Mongolian.</a:t>
            </a:r>
            <a:br>
              <a:rPr lang="en-US" dirty="0"/>
            </a:br>
            <a:endParaRPr lang="tr-TR" dirty="0"/>
          </a:p>
        </p:txBody>
      </p:sp>
    </p:spTree>
    <p:extLst>
      <p:ext uri="{BB962C8B-B14F-4D97-AF65-F5344CB8AC3E}">
        <p14:creationId xmlns:p14="http://schemas.microsoft.com/office/powerpoint/2010/main" xmlns="" val="3764076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877CEBB-8B6A-4F2D-AE5F-9FE032957BF2}"/>
              </a:ext>
            </a:extLst>
          </p:cNvPr>
          <p:cNvSpPr>
            <a:spLocks noGrp="1"/>
          </p:cNvSpPr>
          <p:nvPr>
            <p:ph idx="1"/>
          </p:nvPr>
        </p:nvSpPr>
        <p:spPr>
          <a:xfrm>
            <a:off x="838200" y="514905"/>
            <a:ext cx="10515600" cy="5662058"/>
          </a:xfrm>
        </p:spPr>
        <p:txBody>
          <a:bodyPr/>
          <a:lstStyle/>
          <a:p>
            <a:pPr marL="0" indent="0">
              <a:buNone/>
            </a:pPr>
            <a:r>
              <a:rPr lang="en-US" dirty="0"/>
              <a:t>Some historians have concluded, based on scientific research, that the great Mongol state established by Genghis Khan benefited from the ancient Turkish forms of state governance and culture.</a:t>
            </a:r>
            <a:endParaRPr lang="tr-TR" dirty="0"/>
          </a:p>
          <a:p>
            <a:pPr marL="0" indent="0">
              <a:buNone/>
            </a:pPr>
            <a:endParaRPr lang="tr-TR" dirty="0"/>
          </a:p>
          <a:p>
            <a:pPr marL="0" indent="0">
              <a:buNone/>
            </a:pPr>
            <a:r>
              <a:rPr lang="en-US" dirty="0"/>
              <a:t>Therefore, in Central Asia and Middle Eastern countries, the state established by Genghis Khan is also referred to as the "Turkish-Mongol state."</a:t>
            </a:r>
            <a:br>
              <a:rPr lang="en-US" dirty="0"/>
            </a:br>
            <a:endParaRPr lang="tr-TR" dirty="0"/>
          </a:p>
        </p:txBody>
      </p:sp>
    </p:spTree>
    <p:extLst>
      <p:ext uri="{BB962C8B-B14F-4D97-AF65-F5344CB8AC3E}">
        <p14:creationId xmlns:p14="http://schemas.microsoft.com/office/powerpoint/2010/main" xmlns="" val="151295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yenpilerin en geniş sınırları (1.-3. yüzyıl)">
            <a:extLst>
              <a:ext uri="{FF2B5EF4-FFF2-40B4-BE49-F238E27FC236}">
                <a16:creationId xmlns:a16="http://schemas.microsoft.com/office/drawing/2014/main" xmlns="" id="{CD37720B-AB00-427B-ABAE-8B5513BE3AD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5284" y="969357"/>
            <a:ext cx="10481431" cy="49192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3208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8526CC7-9E1B-46AD-8A74-0AB3AC88A960}"/>
              </a:ext>
            </a:extLst>
          </p:cNvPr>
          <p:cNvSpPr>
            <a:spLocks noGrp="1"/>
          </p:cNvSpPr>
          <p:nvPr>
            <p:ph idx="1"/>
          </p:nvPr>
        </p:nvSpPr>
        <p:spPr>
          <a:xfrm>
            <a:off x="838200" y="497150"/>
            <a:ext cx="10515600" cy="5679813"/>
          </a:xfrm>
        </p:spPr>
        <p:txBody>
          <a:bodyPr>
            <a:normAutofit/>
          </a:bodyPr>
          <a:lstStyle/>
          <a:p>
            <a:pPr marL="0" indent="0">
              <a:buNone/>
            </a:pPr>
            <a:r>
              <a:rPr lang="en-US" dirty="0"/>
              <a:t>From the 13th century onwards, the gradual settlement of the Mongols into Turkish-Islamic cultural areas and surroundings, along with their control over important caravan routes, enabled them to exert control over these points.</a:t>
            </a:r>
            <a:endParaRPr lang="tr-TR" dirty="0"/>
          </a:p>
          <a:p>
            <a:pPr marL="0" indent="0">
              <a:buNone/>
            </a:pPr>
            <a:endParaRPr lang="tr-TR" dirty="0"/>
          </a:p>
          <a:p>
            <a:pPr marL="0" indent="0">
              <a:buNone/>
            </a:pPr>
            <a:r>
              <a:rPr lang="en-US" dirty="0"/>
              <a:t>This led to continuous interaction and exchange with Turkish-Islamic culture.</a:t>
            </a:r>
            <a:endParaRPr lang="tr-TR" dirty="0"/>
          </a:p>
          <a:p>
            <a:pPr marL="0" indent="0">
              <a:buNone/>
            </a:pPr>
            <a:endParaRPr lang="tr-TR" dirty="0"/>
          </a:p>
          <a:p>
            <a:pPr marL="0" indent="0">
              <a:buNone/>
            </a:pPr>
            <a:r>
              <a:rPr lang="en-US" dirty="0"/>
              <a:t>As a result, the Mongols, who were strong representatives of nomadic culture, also became carriers and representatives of the Turkish-Islamic culture with which they interacted.</a:t>
            </a:r>
            <a:br>
              <a:rPr lang="en-US" dirty="0"/>
            </a:br>
            <a:endParaRPr lang="tr-TR" dirty="0"/>
          </a:p>
        </p:txBody>
      </p:sp>
    </p:spTree>
    <p:extLst>
      <p:ext uri="{BB962C8B-B14F-4D97-AF65-F5344CB8AC3E}">
        <p14:creationId xmlns:p14="http://schemas.microsoft.com/office/powerpoint/2010/main" xmlns="" val="895164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B5461CD-F9C9-4749-8096-AEA8F74D2C70}"/>
              </a:ext>
            </a:extLst>
          </p:cNvPr>
          <p:cNvSpPr>
            <a:spLocks noGrp="1"/>
          </p:cNvSpPr>
          <p:nvPr>
            <p:ph idx="1"/>
          </p:nvPr>
        </p:nvSpPr>
        <p:spPr>
          <a:xfrm>
            <a:off x="838200" y="479394"/>
            <a:ext cx="10515600" cy="5697569"/>
          </a:xfrm>
        </p:spPr>
        <p:txBody>
          <a:bodyPr>
            <a:normAutofit/>
          </a:bodyPr>
          <a:lstStyle/>
          <a:p>
            <a:pPr marL="0" indent="0">
              <a:buNone/>
            </a:pPr>
            <a:r>
              <a:rPr lang="en-US" dirty="0"/>
              <a:t>From the second half of the 14th century onwards, the Golden Horde and Chagatai Khanate also entered a rapid Turkification process.</a:t>
            </a:r>
            <a:endParaRPr lang="tr-TR" dirty="0"/>
          </a:p>
          <a:p>
            <a:pPr marL="0" indent="0">
              <a:buNone/>
            </a:pPr>
            <a:endParaRPr lang="tr-TR" dirty="0"/>
          </a:p>
          <a:p>
            <a:pPr marL="0" indent="0">
              <a:buNone/>
            </a:pPr>
            <a:r>
              <a:rPr lang="en-US" dirty="0"/>
              <a:t>While the western part of the Chagatai realm fell under the influence of Amir Timur from the 1370s onwards, the eastern Mongols, under the leadership of </a:t>
            </a:r>
            <a:r>
              <a:rPr lang="en-US" dirty="0" err="1"/>
              <a:t>Tokhtamysh</a:t>
            </a:r>
            <a:r>
              <a:rPr lang="en-US" dirty="0"/>
              <a:t>, were imbued with Turkish-Islamic culture through the conversion to Islam of 160,000 Mongol households during Timur's reign.</a:t>
            </a:r>
            <a:endParaRPr lang="tr-TR" dirty="0"/>
          </a:p>
          <a:p>
            <a:pPr marL="0" indent="0">
              <a:buNone/>
            </a:pPr>
            <a:endParaRPr lang="tr-TR" dirty="0"/>
          </a:p>
          <a:p>
            <a:pPr marL="0" indent="0">
              <a:buNone/>
            </a:pPr>
            <a:r>
              <a:rPr lang="en-US" dirty="0"/>
              <a:t>Subsequently, Mongols living in Western Asia, the Middle East, and Eastern Europe successively embraced Islam and Turkified, while those in East Asia came under the influence of Chinese culture.</a:t>
            </a:r>
            <a:br>
              <a:rPr lang="en-US" dirty="0"/>
            </a:br>
            <a:endParaRPr lang="tr-TR" dirty="0"/>
          </a:p>
        </p:txBody>
      </p:sp>
    </p:spTree>
    <p:extLst>
      <p:ext uri="{BB962C8B-B14F-4D97-AF65-F5344CB8AC3E}">
        <p14:creationId xmlns:p14="http://schemas.microsoft.com/office/powerpoint/2010/main" xmlns="" val="3373512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380CF2F-4353-4DC7-BF4E-480989CB823D}"/>
              </a:ext>
            </a:extLst>
          </p:cNvPr>
          <p:cNvSpPr>
            <a:spLocks noGrp="1"/>
          </p:cNvSpPr>
          <p:nvPr>
            <p:ph idx="1"/>
          </p:nvPr>
        </p:nvSpPr>
        <p:spPr>
          <a:xfrm>
            <a:off x="838200" y="488272"/>
            <a:ext cx="10515600" cy="5688691"/>
          </a:xfrm>
        </p:spPr>
        <p:txBody>
          <a:bodyPr>
            <a:normAutofit fontScale="92500" lnSpcReduction="10000"/>
          </a:bodyPr>
          <a:lstStyle/>
          <a:p>
            <a:pPr marL="0" indent="0">
              <a:buNone/>
            </a:pPr>
            <a:r>
              <a:rPr lang="en-US" dirty="0"/>
              <a:t>Mongols who remained in their homeland continued to live by engaging in frequent wars with each other in various tribal federations after the 16th century.</a:t>
            </a:r>
            <a:endParaRPr lang="tr-TR" dirty="0"/>
          </a:p>
          <a:p>
            <a:pPr marL="0" indent="0">
              <a:buNone/>
            </a:pPr>
            <a:endParaRPr lang="tr-TR" dirty="0"/>
          </a:p>
          <a:p>
            <a:pPr marL="0" indent="0">
              <a:buNone/>
            </a:pPr>
            <a:r>
              <a:rPr lang="en-US" dirty="0"/>
              <a:t>Later, the Mongols in North Asia, including present-day Mongolia, came under the rule of the Manchu, who were originally of Mongol origin but later </a:t>
            </a:r>
            <a:r>
              <a:rPr lang="en-US" dirty="0" err="1"/>
              <a:t>sinicized</a:t>
            </a:r>
            <a:r>
              <a:rPr lang="en-US" dirty="0"/>
              <a:t>, starting from 1691.</a:t>
            </a:r>
            <a:endParaRPr lang="tr-TR" dirty="0"/>
          </a:p>
          <a:p>
            <a:pPr marL="0" indent="0">
              <a:buNone/>
            </a:pPr>
            <a:endParaRPr lang="tr-TR" dirty="0"/>
          </a:p>
          <a:p>
            <a:pPr marL="0" indent="0">
              <a:buNone/>
            </a:pPr>
            <a:r>
              <a:rPr lang="en-US" dirty="0"/>
              <a:t>This situation persisted until the establishment of the Mongolian People’s Republic (later the Republic of Mongolia) in 1921.</a:t>
            </a:r>
            <a:endParaRPr lang="tr-TR" dirty="0"/>
          </a:p>
          <a:p>
            <a:pPr marL="0" indent="0">
              <a:buNone/>
            </a:pPr>
            <a:endParaRPr lang="tr-TR" dirty="0"/>
          </a:p>
          <a:p>
            <a:pPr marL="0" indent="0">
              <a:buNone/>
            </a:pPr>
            <a:r>
              <a:rPr lang="en-US" dirty="0"/>
              <a:t>Today, Mongols live not only in the Republic of Mongolia but also in the People's Republic of China, including the Uyghur Autonomous Region under its occupation, the Russian Federation, Tibet, the Central Asian Turkic republics, and Afghanistan.</a:t>
            </a:r>
            <a:endParaRPr lang="tr-TR" dirty="0"/>
          </a:p>
        </p:txBody>
      </p:sp>
    </p:spTree>
    <p:extLst>
      <p:ext uri="{BB962C8B-B14F-4D97-AF65-F5344CB8AC3E}">
        <p14:creationId xmlns:p14="http://schemas.microsoft.com/office/powerpoint/2010/main" xmlns="" val="1082258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075D355-F29F-4BAA-BABC-980B51553449}"/>
              </a:ext>
            </a:extLst>
          </p:cNvPr>
          <p:cNvSpPr>
            <a:spLocks noGrp="1"/>
          </p:cNvSpPr>
          <p:nvPr>
            <p:ph idx="1"/>
          </p:nvPr>
        </p:nvSpPr>
        <p:spPr>
          <a:xfrm>
            <a:off x="838200" y="497150"/>
            <a:ext cx="10515600" cy="5679813"/>
          </a:xfrm>
        </p:spPr>
        <p:txBody>
          <a:bodyPr>
            <a:normAutofit/>
          </a:bodyPr>
          <a:lstStyle/>
          <a:p>
            <a:pPr marL="0" indent="0">
              <a:buNone/>
            </a:pPr>
            <a:r>
              <a:rPr lang="en-US" dirty="0"/>
              <a:t>Although the number of Mongols living under the administration of the People's Republic of China is greater than those in Mongolia, maintaining their traditional culture within the vast Chinese cultural sphere is becoming increasingly challenging for them.</a:t>
            </a:r>
            <a:endParaRPr lang="tr-TR" dirty="0"/>
          </a:p>
          <a:p>
            <a:pPr marL="0" indent="0">
              <a:buNone/>
            </a:pPr>
            <a:endParaRPr lang="tr-TR" dirty="0"/>
          </a:p>
          <a:p>
            <a:pPr marL="0" indent="0">
              <a:buNone/>
            </a:pPr>
            <a:r>
              <a:rPr lang="en-US" dirty="0"/>
              <a:t>The difference between Mongols living in Northern Mongolia and Southern Mongolia resembles the situation between North and South Korea, due to political and ideological reasons in Asia.</a:t>
            </a:r>
            <a:endParaRPr lang="tr-TR" dirty="0"/>
          </a:p>
          <a:p>
            <a:pPr marL="0" indent="0">
              <a:buNone/>
            </a:pPr>
            <a:endParaRPr lang="tr-TR" dirty="0"/>
          </a:p>
          <a:p>
            <a:pPr marL="0" indent="0">
              <a:buNone/>
            </a:pPr>
            <a:r>
              <a:rPr lang="en-US" dirty="0"/>
              <a:t>As long as Asia does not embrace a democratic system, this situation will continue to pose an obstacle to peace and stability on the Asian continent.</a:t>
            </a:r>
            <a:br>
              <a:rPr lang="en-US" dirty="0"/>
            </a:br>
            <a:endParaRPr lang="tr-TR" dirty="0"/>
          </a:p>
        </p:txBody>
      </p:sp>
    </p:spTree>
    <p:extLst>
      <p:ext uri="{BB962C8B-B14F-4D97-AF65-F5344CB8AC3E}">
        <p14:creationId xmlns:p14="http://schemas.microsoft.com/office/powerpoint/2010/main" xmlns="" val="4277920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CBDCB3D-9F6A-4347-A904-BCF3121FDA0B}"/>
              </a:ext>
            </a:extLst>
          </p:cNvPr>
          <p:cNvSpPr>
            <a:spLocks noGrp="1"/>
          </p:cNvSpPr>
          <p:nvPr>
            <p:ph idx="1"/>
          </p:nvPr>
        </p:nvSpPr>
        <p:spPr>
          <a:xfrm>
            <a:off x="838200" y="479394"/>
            <a:ext cx="10515600" cy="5697569"/>
          </a:xfrm>
        </p:spPr>
        <p:txBody>
          <a:bodyPr/>
          <a:lstStyle/>
          <a:p>
            <a:pPr marL="0" indent="0">
              <a:buNone/>
            </a:pPr>
            <a:r>
              <a:rPr lang="en-US" dirty="0"/>
              <a:t>As mentioned above, Turks and Mongols coexisted side by side and intermingled in the steppes of Mongolia and Central Asia until the 10th century, giving rise to various shared cultures and states, which they developed together.</a:t>
            </a:r>
            <a:endParaRPr lang="tr-TR" dirty="0"/>
          </a:p>
          <a:p>
            <a:pPr marL="0" indent="0">
              <a:buNone/>
            </a:pPr>
            <a:endParaRPr lang="tr-TR" dirty="0"/>
          </a:p>
          <a:p>
            <a:pPr marL="0" indent="0">
              <a:buNone/>
            </a:pPr>
            <a:r>
              <a:rPr lang="en-US" dirty="0"/>
              <a:t>As a result of these close relationships, some Mongol tribes became </a:t>
            </a:r>
            <a:r>
              <a:rPr lang="en-US" dirty="0" err="1"/>
              <a:t>Turkicized</a:t>
            </a:r>
            <a:r>
              <a:rPr lang="en-US" dirty="0"/>
              <a:t>, while some Turkic tribes became </a:t>
            </a:r>
            <a:r>
              <a:rPr lang="en-US" dirty="0" err="1"/>
              <a:t>Mongolized</a:t>
            </a:r>
            <a:r>
              <a:rPr lang="en-US" dirty="0"/>
              <a:t>.</a:t>
            </a:r>
            <a:endParaRPr lang="tr-TR" dirty="0"/>
          </a:p>
          <a:p>
            <a:pPr marL="0" indent="0">
              <a:buNone/>
            </a:pPr>
            <a:endParaRPr lang="tr-TR" dirty="0"/>
          </a:p>
          <a:p>
            <a:pPr marL="0" indent="0">
              <a:buNone/>
            </a:pPr>
            <a:r>
              <a:rPr lang="en-US" dirty="0"/>
              <a:t>Therefore, in the sources, especially in Western sources, some Turkic tribes cannot be distinguished from Mongol tribes.</a:t>
            </a: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xmlns="" val="3208450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98B87A6-0C77-4D71-A761-E6DBA061BE42}"/>
              </a:ext>
            </a:extLst>
          </p:cNvPr>
          <p:cNvSpPr>
            <a:spLocks noGrp="1"/>
          </p:cNvSpPr>
          <p:nvPr>
            <p:ph idx="1"/>
          </p:nvPr>
        </p:nvSpPr>
        <p:spPr>
          <a:xfrm>
            <a:off x="838200" y="417250"/>
            <a:ext cx="10515600" cy="5759713"/>
          </a:xfrm>
        </p:spPr>
        <p:txBody>
          <a:bodyPr/>
          <a:lstStyle/>
          <a:p>
            <a:pPr marL="0" indent="0">
              <a:buNone/>
            </a:pPr>
            <a:r>
              <a:rPr lang="en-US" dirty="0"/>
              <a:t>Whenever a Turkic tribe established a large state, the surrounding Mongols would submit to it, and similarly, when a Mongol tribe established a state, the surrounding Turks would submit to it.</a:t>
            </a:r>
            <a:endParaRPr lang="tr-TR" dirty="0"/>
          </a:p>
          <a:p>
            <a:pPr marL="0" indent="0">
              <a:buNone/>
            </a:pPr>
            <a:endParaRPr lang="tr-TR" dirty="0"/>
          </a:p>
          <a:p>
            <a:pPr marL="0" indent="0">
              <a:buNone/>
            </a:pPr>
            <a:r>
              <a:rPr lang="en-US" dirty="0"/>
              <a:t>When states fragmented and collapsed, some formed small khanates in their own regions and continued to govern themselves, while others migrated to other places and became assimilated.</a:t>
            </a:r>
            <a:endParaRPr lang="tr-TR" dirty="0"/>
          </a:p>
          <a:p>
            <a:pPr marL="0" indent="0">
              <a:buNone/>
            </a:pPr>
            <a:endParaRPr lang="tr-TR" dirty="0"/>
          </a:p>
          <a:p>
            <a:pPr marL="0" indent="0">
              <a:buNone/>
            </a:pPr>
            <a:r>
              <a:rPr lang="en-US" dirty="0"/>
              <a:t>Those who remained in their homeland and continued to live according to their own culture, like those in present-day Mongolia, continued to live as Mongols.</a:t>
            </a:r>
            <a:br>
              <a:rPr lang="en-US" dirty="0"/>
            </a:br>
            <a:endParaRPr lang="tr-TR" dirty="0"/>
          </a:p>
        </p:txBody>
      </p:sp>
    </p:spTree>
    <p:extLst>
      <p:ext uri="{BB962C8B-B14F-4D97-AF65-F5344CB8AC3E}">
        <p14:creationId xmlns:p14="http://schemas.microsoft.com/office/powerpoint/2010/main" xmlns="" val="327982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8AD637E-6565-4052-A2C3-B35D868EB59B}"/>
              </a:ext>
            </a:extLst>
          </p:cNvPr>
          <p:cNvSpPr>
            <a:spLocks noGrp="1"/>
          </p:cNvSpPr>
          <p:nvPr>
            <p:ph idx="1"/>
          </p:nvPr>
        </p:nvSpPr>
        <p:spPr>
          <a:xfrm>
            <a:off x="838200" y="523783"/>
            <a:ext cx="10515600" cy="5653180"/>
          </a:xfrm>
        </p:spPr>
        <p:txBody>
          <a:bodyPr/>
          <a:lstStyle/>
          <a:p>
            <a:pPr marL="0" indent="0">
              <a:buNone/>
            </a:pPr>
            <a:r>
              <a:rPr lang="tr-TR" dirty="0" err="1"/>
              <a:t>To</a:t>
            </a:r>
            <a:r>
              <a:rPr lang="tr-TR" dirty="0"/>
              <a:t> </a:t>
            </a:r>
            <a:r>
              <a:rPr lang="tr-TR" dirty="0" err="1"/>
              <a:t>summarize</a:t>
            </a:r>
            <a:r>
              <a:rPr lang="tr-TR" dirty="0"/>
              <a:t>, t</a:t>
            </a:r>
            <a:r>
              <a:rPr lang="en-US" dirty="0"/>
              <a:t>he historical sharing of the same geography by Turks and Mongols for a considerable period, the linguistic relationship between Turkish and Mongolian stemming from years of coexistence, as well as belonging to the same language family, and furthermore, the presence of a significant portion of ancient Turkish cultural assets within the borders of present-day Mongolia, bring Turkish and Mongolian researchers together frequently in Turkic Studies.</a:t>
            </a:r>
            <a:endParaRPr lang="tr-TR" dirty="0"/>
          </a:p>
          <a:p>
            <a:pPr marL="0" indent="0">
              <a:buNone/>
            </a:pPr>
            <a:endParaRPr lang="tr-TR" dirty="0"/>
          </a:p>
          <a:p>
            <a:pPr marL="0" indent="0">
              <a:buNone/>
            </a:pPr>
            <a:r>
              <a:rPr lang="en-US" dirty="0"/>
              <a:t>Additionally, there is a substantial interest in Mongolian history in Turkey, particularly in the era of Genghis Khan and his successors, leading to significant research on Mongolian history.</a:t>
            </a:r>
            <a:endParaRPr lang="tr-TR" dirty="0"/>
          </a:p>
        </p:txBody>
      </p:sp>
    </p:spTree>
    <p:extLst>
      <p:ext uri="{BB962C8B-B14F-4D97-AF65-F5344CB8AC3E}">
        <p14:creationId xmlns:p14="http://schemas.microsoft.com/office/powerpoint/2010/main" xmlns="" val="470964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F2FA11F-A84C-4B38-8D41-EF5AE4D2F05E}"/>
              </a:ext>
            </a:extLst>
          </p:cNvPr>
          <p:cNvSpPr>
            <a:spLocks noGrp="1"/>
          </p:cNvSpPr>
          <p:nvPr>
            <p:ph idx="1"/>
          </p:nvPr>
        </p:nvSpPr>
        <p:spPr>
          <a:xfrm>
            <a:off x="838200" y="532660"/>
            <a:ext cx="10515600" cy="5644303"/>
          </a:xfrm>
        </p:spPr>
        <p:txBody>
          <a:bodyPr/>
          <a:lstStyle/>
          <a:p>
            <a:pPr marL="0" indent="0">
              <a:buNone/>
            </a:pPr>
            <a:r>
              <a:rPr lang="en-US" dirty="0"/>
              <a:t>Additionally, there is a substantial interest in Mongolian history in Turkey, particularly in the era of Genghis Khan and his successors, leading to significant research on Mongolian history.</a:t>
            </a:r>
            <a:endParaRPr lang="tr-TR" dirty="0"/>
          </a:p>
          <a:p>
            <a:pPr marL="0" indent="0">
              <a:buNone/>
            </a:pPr>
            <a:endParaRPr lang="tr-TR" dirty="0"/>
          </a:p>
          <a:p>
            <a:pPr marL="0" indent="0">
              <a:buNone/>
            </a:pPr>
            <a:r>
              <a:rPr lang="en-US" dirty="0"/>
              <a:t>The millennia-long history of these communities has been shaped by mutual interactions and integrations during critical moments in regional and global history.</a:t>
            </a:r>
            <a:br>
              <a:rPr lang="en-US" dirty="0"/>
            </a:br>
            <a:endParaRPr lang="tr-TR" dirty="0"/>
          </a:p>
        </p:txBody>
      </p:sp>
    </p:spTree>
    <p:extLst>
      <p:ext uri="{BB962C8B-B14F-4D97-AF65-F5344CB8AC3E}">
        <p14:creationId xmlns:p14="http://schemas.microsoft.com/office/powerpoint/2010/main" xmlns="" val="4199749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9046702-2504-41CC-8C1F-9E86E60B5403}"/>
              </a:ext>
            </a:extLst>
          </p:cNvPr>
          <p:cNvSpPr>
            <a:spLocks noGrp="1"/>
          </p:cNvSpPr>
          <p:nvPr>
            <p:ph type="title"/>
          </p:nvPr>
        </p:nvSpPr>
        <p:spPr>
          <a:xfrm>
            <a:off x="838200" y="365125"/>
            <a:ext cx="10515600" cy="5227807"/>
          </a:xfrm>
        </p:spPr>
        <p:txBody>
          <a:bodyPr>
            <a:normAutofit/>
          </a:bodyPr>
          <a:lstStyle/>
          <a:p>
            <a:pPr algn="ctr"/>
            <a:r>
              <a:rPr lang="tr-TR" sz="8000" dirty="0"/>
              <a:t>THANK YOU!</a:t>
            </a:r>
          </a:p>
        </p:txBody>
      </p:sp>
    </p:spTree>
    <p:extLst>
      <p:ext uri="{BB962C8B-B14F-4D97-AF65-F5344CB8AC3E}">
        <p14:creationId xmlns:p14="http://schemas.microsoft.com/office/powerpoint/2010/main" xmlns="" val="142656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D169189-C12E-4CA7-8F1B-71A9492C41BA}"/>
              </a:ext>
            </a:extLst>
          </p:cNvPr>
          <p:cNvSpPr>
            <a:spLocks noGrp="1"/>
          </p:cNvSpPr>
          <p:nvPr>
            <p:ph idx="1"/>
          </p:nvPr>
        </p:nvSpPr>
        <p:spPr>
          <a:xfrm>
            <a:off x="838200" y="461639"/>
            <a:ext cx="10515600" cy="5715324"/>
          </a:xfrm>
        </p:spPr>
        <p:txBody>
          <a:bodyPr/>
          <a:lstStyle/>
          <a:p>
            <a:pPr marL="0" indent="0">
              <a:buNone/>
            </a:pPr>
            <a:endParaRPr lang="tr-TR" dirty="0"/>
          </a:p>
          <a:p>
            <a:pPr marL="0" indent="0">
              <a:buNone/>
            </a:pPr>
            <a:endParaRPr lang="tr-TR" dirty="0"/>
          </a:p>
          <a:p>
            <a:pPr marL="0" indent="0">
              <a:buNone/>
            </a:pPr>
            <a:r>
              <a:rPr lang="en-US" dirty="0"/>
              <a:t>At the beginning of the 3rd century AD, in the year 233 AD, after the dissolution of the </a:t>
            </a:r>
            <a:r>
              <a:rPr lang="en-US" dirty="0" err="1"/>
              <a:t>Sienpi</a:t>
            </a:r>
            <a:r>
              <a:rPr lang="en-US" dirty="0"/>
              <a:t> Confederation, the </a:t>
            </a:r>
            <a:r>
              <a:rPr lang="en-US" dirty="0" err="1"/>
              <a:t>Tabgach</a:t>
            </a:r>
            <a:r>
              <a:rPr lang="en-US" dirty="0"/>
              <a:t> (</a:t>
            </a:r>
            <a:r>
              <a:rPr lang="en-US" dirty="0" err="1"/>
              <a:t>Tuoba</a:t>
            </a:r>
            <a:r>
              <a:rPr lang="en-US" dirty="0"/>
              <a:t>) tribe established the Northern Wei Dynasty in the region.</a:t>
            </a:r>
            <a:endParaRPr lang="en-US" b="0" dirty="0">
              <a:effectLst/>
            </a:endParaRPr>
          </a:p>
          <a:p>
            <a:pPr marL="0" indent="0">
              <a:buNone/>
            </a:pPr>
            <a:endParaRPr lang="tr-TR" dirty="0"/>
          </a:p>
          <a:p>
            <a:pPr marL="0" indent="0">
              <a:buNone/>
            </a:pPr>
            <a:r>
              <a:rPr lang="en-US" dirty="0"/>
              <a:t/>
            </a:r>
            <a:br>
              <a:rPr lang="en-US" dirty="0"/>
            </a:br>
            <a:endParaRPr lang="tr-TR" dirty="0"/>
          </a:p>
        </p:txBody>
      </p:sp>
    </p:spTree>
    <p:extLst>
      <p:ext uri="{BB962C8B-B14F-4D97-AF65-F5344CB8AC3E}">
        <p14:creationId xmlns:p14="http://schemas.microsoft.com/office/powerpoint/2010/main" xmlns="" val="76578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uzey Wei haritası">
            <a:extLst>
              <a:ext uri="{FF2B5EF4-FFF2-40B4-BE49-F238E27FC236}">
                <a16:creationId xmlns:a16="http://schemas.microsoft.com/office/drawing/2014/main" xmlns="" id="{8413AE7D-DD6B-4CF8-BCAC-08CC4892803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1278" y="369055"/>
            <a:ext cx="8649443" cy="61198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193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AB3EF8B-FFBF-4483-945B-E706DD04596C}"/>
              </a:ext>
            </a:extLst>
          </p:cNvPr>
          <p:cNvSpPr>
            <a:spLocks noGrp="1"/>
          </p:cNvSpPr>
          <p:nvPr>
            <p:ph idx="1"/>
          </p:nvPr>
        </p:nvSpPr>
        <p:spPr>
          <a:xfrm>
            <a:off x="838200" y="497150"/>
            <a:ext cx="10515600" cy="5679813"/>
          </a:xfrm>
        </p:spPr>
        <p:txBody>
          <a:bodyPr>
            <a:normAutofit/>
          </a:bodyPr>
          <a:lstStyle/>
          <a:p>
            <a:pPr marL="0" indent="0">
              <a:buNone/>
            </a:pPr>
            <a:r>
              <a:rPr lang="en-US" dirty="0"/>
              <a:t>The Toba Wei State, established by the Toba (</a:t>
            </a:r>
            <a:r>
              <a:rPr lang="en-US" dirty="0" err="1"/>
              <a:t>Tabgach</a:t>
            </a:r>
            <a:r>
              <a:rPr lang="en-US" dirty="0"/>
              <a:t>) clan of the </a:t>
            </a:r>
            <a:r>
              <a:rPr lang="en-US" dirty="0" err="1"/>
              <a:t>Sienpi</a:t>
            </a:r>
            <a:r>
              <a:rPr lang="en-US" dirty="0"/>
              <a:t>, was a Turkic-Mongolian mixed dynasty that ruled Northern China from 386 to 535.</a:t>
            </a:r>
            <a:endParaRPr lang="tr-TR" dirty="0"/>
          </a:p>
          <a:p>
            <a:pPr marL="0" indent="0">
              <a:buNone/>
            </a:pPr>
            <a:endParaRPr lang="tr-TR" dirty="0"/>
          </a:p>
          <a:p>
            <a:pPr marL="0" indent="0">
              <a:buNone/>
            </a:pPr>
            <a:r>
              <a:rPr lang="en-US" dirty="0"/>
              <a:t>Since its foundation, during the Northern Wei period marked by political struggles and intense social and cultural changes, Northern China was unified, and the 16 kingdoms in China were brought to an end.</a:t>
            </a:r>
            <a:endParaRPr lang="tr-TR" dirty="0"/>
          </a:p>
          <a:p>
            <a:pPr marL="0" indent="0">
              <a:buNone/>
            </a:pPr>
            <a:endParaRPr lang="tr-TR" dirty="0"/>
          </a:p>
          <a:p>
            <a:pPr marL="0" indent="0">
              <a:buNone/>
            </a:pPr>
            <a:r>
              <a:rPr lang="en-US" dirty="0"/>
              <a:t>The unification of Northern China marked the beginning of the Southern and Northern Dynasties period in Chinese history.</a:t>
            </a:r>
            <a:endParaRPr lang="en-US" b="0" dirty="0">
              <a:effectLst/>
            </a:endParaRPr>
          </a:p>
          <a:p>
            <a:pPr marL="0" indent="0">
              <a:buNone/>
            </a:pPr>
            <a:r>
              <a:rPr lang="en-US" dirty="0"/>
              <a:t/>
            </a:r>
            <a:br>
              <a:rPr lang="en-US" dirty="0"/>
            </a:br>
            <a:endParaRPr lang="tr-TR" dirty="0"/>
          </a:p>
        </p:txBody>
      </p:sp>
    </p:spTree>
    <p:extLst>
      <p:ext uri="{BB962C8B-B14F-4D97-AF65-F5344CB8AC3E}">
        <p14:creationId xmlns:p14="http://schemas.microsoft.com/office/powerpoint/2010/main" xmlns="" val="67327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E48A7BF-1EFA-493D-ACBC-2008C1984863}"/>
              </a:ext>
            </a:extLst>
          </p:cNvPr>
          <p:cNvSpPr>
            <a:spLocks noGrp="1"/>
          </p:cNvSpPr>
          <p:nvPr>
            <p:ph idx="1"/>
          </p:nvPr>
        </p:nvSpPr>
        <p:spPr>
          <a:xfrm>
            <a:off x="838200" y="408373"/>
            <a:ext cx="10515600" cy="5768590"/>
          </a:xfrm>
        </p:spPr>
        <p:txBody>
          <a:bodyPr>
            <a:normAutofit fontScale="77500" lnSpcReduction="20000"/>
          </a:bodyPr>
          <a:lstStyle/>
          <a:p>
            <a:pPr marL="0" indent="0">
              <a:buNone/>
            </a:pPr>
            <a:r>
              <a:rPr lang="en-US" dirty="0"/>
              <a:t>In 439, the third emperor, Tai Wu Di, of the Toba Wei State, destroyed the Xia and Northern Liang kingdoms established by the Hun tribes in northern China, suppressed Buddhism on the advice of the Taoist Kou Qian-</a:t>
            </a:r>
            <a:r>
              <a:rPr lang="en-US" dirty="0" err="1"/>
              <a:t>zhi</a:t>
            </a:r>
            <a:r>
              <a:rPr lang="en-US" dirty="0"/>
              <a:t>, and began to emphasize Confucianism.</a:t>
            </a:r>
            <a:endParaRPr lang="tr-TR" dirty="0"/>
          </a:p>
          <a:p>
            <a:pPr marL="0" indent="0">
              <a:buNone/>
            </a:pPr>
            <a:endParaRPr lang="tr-TR" dirty="0"/>
          </a:p>
          <a:p>
            <a:pPr marL="0" indent="0">
              <a:buNone/>
            </a:pPr>
            <a:r>
              <a:rPr lang="en-US" dirty="0"/>
              <a:t>However, because other rulers continued to support Buddhism, Buddhist culture did not disappear. </a:t>
            </a:r>
            <a:endParaRPr lang="tr-TR" dirty="0"/>
          </a:p>
          <a:p>
            <a:pPr marL="0" indent="0">
              <a:buNone/>
            </a:pPr>
            <a:endParaRPr lang="tr-TR" dirty="0"/>
          </a:p>
          <a:p>
            <a:pPr marL="0" indent="0">
              <a:buNone/>
            </a:pPr>
            <a:r>
              <a:rPr lang="en-US" dirty="0"/>
              <a:t>Tai Wu Di pursued a policy of Sinicization (Chinese assimilation) in his country, replacing the existing tribal system with an aristocratic one.</a:t>
            </a:r>
            <a:endParaRPr lang="tr-TR" dirty="0"/>
          </a:p>
          <a:p>
            <a:pPr marL="0" indent="0">
              <a:buNone/>
            </a:pPr>
            <a:endParaRPr lang="tr-TR" dirty="0"/>
          </a:p>
          <a:p>
            <a:pPr marL="0" indent="0">
              <a:buNone/>
            </a:pPr>
            <a:r>
              <a:rPr lang="en-US" dirty="0"/>
              <a:t>As a result, some Toba and </a:t>
            </a:r>
            <a:r>
              <a:rPr lang="en-US" dirty="0" err="1"/>
              <a:t>Sien</a:t>
            </a:r>
            <a:r>
              <a:rPr lang="en-US" dirty="0"/>
              <a:t>-pi individuals loyal to the traditions of the Huns and Mongols opposed these policies, leading to the "Rebellion of the Six Garrisons" in 524.</a:t>
            </a:r>
            <a:endParaRPr lang="tr-TR" dirty="0"/>
          </a:p>
          <a:p>
            <a:pPr marL="0" indent="0">
              <a:buNone/>
            </a:pPr>
            <a:endParaRPr lang="tr-TR" dirty="0"/>
          </a:p>
          <a:p>
            <a:pPr marL="0" indent="0">
              <a:buNone/>
            </a:pPr>
            <a:r>
              <a:rPr lang="en-US" dirty="0"/>
              <a:t>Although the rebellion was suppressed, the political power of the soldiers who suppressed it increased, leading the state towards division.</a:t>
            </a:r>
            <a:endParaRPr lang="tr-TR" dirty="0"/>
          </a:p>
          <a:p>
            <a:pPr marL="0" indent="0">
              <a:buNone/>
            </a:pPr>
            <a:endParaRPr lang="tr-TR" dirty="0"/>
          </a:p>
          <a:p>
            <a:pPr marL="0" indent="0">
              <a:buNone/>
            </a:pPr>
            <a:r>
              <a:rPr lang="en-US" dirty="0"/>
              <a:t>In 534, the state was divided into Eastern and Western Wei.</a:t>
            </a:r>
            <a:br>
              <a:rPr lang="en-US" dirty="0"/>
            </a:br>
            <a:endParaRPr lang="tr-TR" dirty="0"/>
          </a:p>
        </p:txBody>
      </p:sp>
    </p:spTree>
    <p:extLst>
      <p:ext uri="{BB962C8B-B14F-4D97-AF65-F5344CB8AC3E}">
        <p14:creationId xmlns:p14="http://schemas.microsoft.com/office/powerpoint/2010/main" xmlns="" val="3205691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TotalTime>
  <Words>4732</Words>
  <Application>Microsoft Office PowerPoint</Application>
  <PresentationFormat>Özel</PresentationFormat>
  <Paragraphs>305</Paragraphs>
  <Slides>58</Slides>
  <Notes>0</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Akış</vt:lpstr>
      <vt:lpstr>                AN ANALYSIS ON TURKISH-MONGOLIAN RELATIONS IN HISTORY AND THEIR COMMON TRADITIONAL CULTURES  Prof. Dr. Varis ÇAKAN    Ankara Hacı Bayram Veli University, Faculty of Letters, Department of History  varis.cakan@hbv.edu.tr, variscakan@gmail.com.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 ON TURKISH-MONGOLIAN RELATIONS IN HISTORY AND THEIR COMMON TRADITIONAL CULTURES  Varis ÇAKAN</dc:title>
  <dc:creator>Bilal BİLİCİ</dc:creator>
  <cp:lastModifiedBy>cakan</cp:lastModifiedBy>
  <cp:revision>9</cp:revision>
  <dcterms:created xsi:type="dcterms:W3CDTF">2024-04-22T08:39:46Z</dcterms:created>
  <dcterms:modified xsi:type="dcterms:W3CDTF">2024-04-22T10:59:31Z</dcterms:modified>
</cp:coreProperties>
</file>