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</p:sldIdLst>
  <p:sldSz cx="12192000" cy="6858000"/>
  <p:notesSz cx="6858000" cy="9144000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8BD04B-9901-4DE1-8A1B-B9A0708AD458}" type="datetime1">
              <a:rPr lang="hu-HU" smtClean="0"/>
              <a:t>2024. 03. 28.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3B89F-BAEE-4F9D-8FEB-0A39716670AA}" type="datetime1">
              <a:rPr lang="hu-HU" smtClean="0"/>
              <a:pPr/>
              <a:t>2024. 03. 28.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531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églalap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 smtClean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E175F5-EFE9-4D5B-8FFA-0560590D50C9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995EC4-A95F-4EA4-9C47-808BEEB7A50F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feli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8D23B8-80AE-4EA1-AEB9-700A6B4F3BCB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Kép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églalap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1B6CD7-E9E8-474E-B13C-0107B6DBB13E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hu-HU" sz="72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hu-HU" sz="72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Kép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églalap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5D1E3-29F6-4111-B82B-2E0BAE1F2320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Kép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églalap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ím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9" name="Szöveg helye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12" name="Szöveg helye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AD03B7-9407-4D4B-AE67-6F1CFB25AC84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Kép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églalap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19" name="Szöveg helye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0" name="Kép helyőrzőj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21" name="Szöveg helye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2" name="Szöveg helye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3" name="Kép helyőrzőj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5" name="Szöveg helye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26" name="Kép helyőrzőj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27" name="Szöveg helye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27BEF-C2D8-461C-88F5-2F9515115C98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églalap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16648-0881-4C5C-94A1-27D18863B968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églalap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4052231C-1AC3-4EC9-8D81-653580E83BAC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Kép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églalap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C3BC40-7CFA-4D27-AC4C-A6FE7E0DF4FE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Kép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églalap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84CE33-CBBB-4A3D-8079-3DA4F37A44FB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BBF6B0-48AA-41AE-91DD-2F8D2BD7AC4C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Kép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églalap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CFD077-7F5D-4A3A-8CA9-2A893F9F1458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Kép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églalap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F2736F-1C0B-4B04-9844-50B61D21A3A7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23C134-D7C3-4D52-A4BC-A7FCB56DE4C2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7FDA26-8158-4E9B-9FA9-652811F27A7B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Kép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églalap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1CFA91-3F25-4DE5-B9D6-CF99CD168EF3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6C1FD4-814C-4AF5-BF0B-5359D15E2538}" type="datetime1">
              <a:rPr lang="hu-HU" noProof="0" smtClean="0"/>
              <a:t>2024. 03. 28.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Csoport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Téglalap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dirty="0"/>
            </a:p>
          </p:txBody>
        </p:sp>
        <p:pic>
          <p:nvPicPr>
            <p:cNvPr id="73" name="Kép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 rtlCol="0">
            <a:normAutofit/>
          </a:bodyPr>
          <a:lstStyle/>
          <a:p>
            <a:r>
              <a:rPr lang="hu-HU" sz="2000" dirty="0"/>
              <a:t>Dr. Hidán Csaba </a:t>
            </a:r>
            <a:r>
              <a:rPr lang="hu-HU" sz="2000" dirty="0" smtClean="0"/>
              <a:t>László</a:t>
            </a:r>
          </a:p>
          <a:p>
            <a:r>
              <a:rPr lang="hu-HU" sz="2000" dirty="0" err="1" smtClean="0"/>
              <a:t>associated</a:t>
            </a:r>
            <a:r>
              <a:rPr lang="hu-HU" sz="2000" dirty="0" smtClean="0"/>
              <a:t> professor</a:t>
            </a:r>
          </a:p>
          <a:p>
            <a:r>
              <a:rPr lang="hu-HU" sz="2000" dirty="0" smtClean="0"/>
              <a:t>Károli </a:t>
            </a:r>
            <a:r>
              <a:rPr lang="hu-HU" sz="2000" dirty="0"/>
              <a:t>Gáspár </a:t>
            </a:r>
            <a:r>
              <a:rPr lang="hu-HU" sz="2000" dirty="0" smtClean="0"/>
              <a:t>University</a:t>
            </a:r>
          </a:p>
          <a:p>
            <a:r>
              <a:rPr lang="hu-HU" sz="2000" dirty="0" smtClean="0"/>
              <a:t>Hungary </a:t>
            </a:r>
            <a:endParaRPr lang="hu-HU" sz="2000" dirty="0"/>
          </a:p>
          <a:p>
            <a:pPr rtl="0">
              <a:lnSpc>
                <a:spcPct val="100000"/>
              </a:lnSpc>
            </a:pPr>
            <a:endParaRPr lang="hu-HU" sz="2000" dirty="0"/>
          </a:p>
        </p:txBody>
      </p:sp>
      <p:pic>
        <p:nvPicPr>
          <p:cNvPr id="10" name="Kép 9" descr="absztrakt geometriai kép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Téglalap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 fontScale="90000"/>
          </a:bodyPr>
          <a:lstStyle/>
          <a:p>
            <a:r>
              <a:rPr lang="hu-HU" dirty="0" err="1"/>
              <a:t>Close</a:t>
            </a:r>
            <a:r>
              <a:rPr lang="hu-HU" dirty="0"/>
              <a:t> </a:t>
            </a:r>
            <a:r>
              <a:rPr lang="hu-HU" dirty="0" err="1"/>
              <a:t>combat</a:t>
            </a:r>
            <a:r>
              <a:rPr lang="hu-HU" dirty="0"/>
              <a:t> –</a:t>
            </a:r>
            <a:r>
              <a:rPr lang="hu-HU" dirty="0" err="1"/>
              <a:t>close</a:t>
            </a:r>
            <a:r>
              <a:rPr lang="hu-HU" dirty="0"/>
              <a:t> </a:t>
            </a:r>
            <a:r>
              <a:rPr lang="hu-HU" dirty="0" err="1"/>
              <a:t>combat</a:t>
            </a:r>
            <a:r>
              <a:rPr lang="hu-HU" dirty="0"/>
              <a:t> </a:t>
            </a:r>
            <a:r>
              <a:rPr lang="hu-HU" dirty="0" err="1"/>
              <a:t>weapons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nomads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steppe</a:t>
            </a:r>
            <a:r>
              <a:rPr lang="hu-HU" dirty="0"/>
              <a:t> </a:t>
            </a:r>
          </a:p>
        </p:txBody>
      </p:sp>
      <p:pic>
        <p:nvPicPr>
          <p:cNvPr id="77" name="Kép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92" y="609600"/>
            <a:ext cx="3934512" cy="52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bsztrakt geometriai kép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 rtlCol="0">
            <a:normAutofit/>
          </a:bodyPr>
          <a:lstStyle/>
          <a:p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!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65" y="602480"/>
            <a:ext cx="4238527" cy="56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Nomad</a:t>
            </a:r>
            <a:r>
              <a:rPr lang="hu-HU" dirty="0" smtClean="0"/>
              <a:t> </a:t>
            </a:r>
            <a:r>
              <a:rPr lang="hu-HU" dirty="0" err="1" smtClean="0"/>
              <a:t>armys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Excellent </a:t>
            </a:r>
            <a:r>
              <a:rPr lang="hu-HU" dirty="0" err="1" smtClean="0"/>
              <a:t>mounted</a:t>
            </a:r>
            <a:r>
              <a:rPr lang="hu-HU" dirty="0" smtClean="0"/>
              <a:t> </a:t>
            </a:r>
            <a:r>
              <a:rPr lang="hu-HU" dirty="0" err="1" smtClean="0"/>
              <a:t>archers</a:t>
            </a:r>
            <a:endParaRPr lang="hu-HU" dirty="0" smtClean="0"/>
          </a:p>
          <a:p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equipped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combat</a:t>
            </a:r>
            <a:r>
              <a:rPr lang="hu-HU" dirty="0" smtClean="0"/>
              <a:t> </a:t>
            </a:r>
            <a:r>
              <a:rPr lang="hu-HU" dirty="0" err="1" smtClean="0"/>
              <a:t>weapons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endParaRPr lang="hu-HU" dirty="0" smtClean="0"/>
          </a:p>
          <a:p>
            <a:r>
              <a:rPr lang="hu-HU" dirty="0" smtClean="0"/>
              <a:t>Body and </a:t>
            </a:r>
            <a:r>
              <a:rPr lang="hu-HU" dirty="0" err="1" smtClean="0"/>
              <a:t>head</a:t>
            </a:r>
            <a:r>
              <a:rPr lang="hu-HU" dirty="0" smtClean="0"/>
              <a:t> </a:t>
            </a:r>
            <a:r>
              <a:rPr lang="hu-HU" dirty="0" err="1" smtClean="0"/>
              <a:t>protected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armor</a:t>
            </a:r>
            <a:r>
              <a:rPr lang="hu-HU" dirty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helmet</a:t>
            </a:r>
            <a:endParaRPr lang="hu-HU" dirty="0" smtClean="0"/>
          </a:p>
          <a:p>
            <a:r>
              <a:rPr lang="hu-HU" dirty="0" err="1" smtClean="0"/>
              <a:t>Historical</a:t>
            </a:r>
            <a:r>
              <a:rPr lang="hu-HU" dirty="0" smtClean="0"/>
              <a:t> </a:t>
            </a:r>
            <a:r>
              <a:rPr lang="hu-HU" dirty="0" err="1" smtClean="0"/>
              <a:t>sources</a:t>
            </a:r>
            <a:r>
              <a:rPr lang="hu-HU" dirty="0" smtClean="0"/>
              <a:t>: </a:t>
            </a:r>
            <a:r>
              <a:rPr lang="hu-HU" dirty="0" err="1" smtClean="0"/>
              <a:t>written</a:t>
            </a:r>
            <a:r>
              <a:rPr lang="hu-HU" dirty="0" smtClean="0"/>
              <a:t> </a:t>
            </a:r>
            <a:r>
              <a:rPr lang="hu-HU" dirty="0" err="1" smtClean="0"/>
              <a:t>sources</a:t>
            </a:r>
            <a:r>
              <a:rPr lang="hu-HU" dirty="0" smtClean="0"/>
              <a:t>, </a:t>
            </a:r>
            <a:r>
              <a:rPr lang="hu-HU" dirty="0" err="1" smtClean="0"/>
              <a:t>archeological</a:t>
            </a:r>
            <a:r>
              <a:rPr lang="hu-HU" dirty="0" smtClean="0"/>
              <a:t> </a:t>
            </a:r>
            <a:r>
              <a:rPr lang="hu-HU" dirty="0" err="1" smtClean="0"/>
              <a:t>founds</a:t>
            </a:r>
            <a:r>
              <a:rPr lang="hu-HU" dirty="0" smtClean="0"/>
              <a:t>, art</a:t>
            </a:r>
          </a:p>
          <a:p>
            <a:r>
              <a:rPr lang="hu-HU" dirty="0" err="1" smtClean="0"/>
              <a:t>Period</a:t>
            </a:r>
            <a:r>
              <a:rPr lang="hu-HU" dirty="0" smtClean="0"/>
              <a:t>: </a:t>
            </a:r>
            <a:r>
              <a:rPr lang="hu-HU" dirty="0" err="1" smtClean="0"/>
              <a:t>from</a:t>
            </a:r>
            <a:r>
              <a:rPr lang="hu-HU" dirty="0" smtClean="0"/>
              <a:t> pre-</a:t>
            </a:r>
            <a:r>
              <a:rPr lang="hu-HU" dirty="0" err="1" smtClean="0"/>
              <a:t>hunnu</a:t>
            </a:r>
            <a:r>
              <a:rPr lang="hu-HU" dirty="0" smtClean="0"/>
              <a:t> </a:t>
            </a:r>
            <a:r>
              <a:rPr lang="hu-HU" dirty="0" err="1" smtClean="0"/>
              <a:t>age</a:t>
            </a:r>
            <a:r>
              <a:rPr lang="hu-HU" dirty="0" smtClean="0"/>
              <a:t> </a:t>
            </a:r>
            <a:r>
              <a:rPr lang="hu-HU" dirty="0" err="1" smtClean="0"/>
              <a:t>until</a:t>
            </a:r>
            <a:r>
              <a:rPr lang="hu-HU" dirty="0" smtClean="0"/>
              <a:t> </a:t>
            </a:r>
            <a:r>
              <a:rPr lang="hu-HU" dirty="0" err="1" smtClean="0"/>
              <a:t>late</a:t>
            </a:r>
            <a:r>
              <a:rPr lang="hu-HU" dirty="0" smtClean="0"/>
              <a:t> </a:t>
            </a:r>
            <a:r>
              <a:rPr lang="hu-HU" dirty="0" err="1" smtClean="0"/>
              <a:t>middle</a:t>
            </a:r>
            <a:r>
              <a:rPr lang="hu-HU" dirty="0" smtClean="0"/>
              <a:t> </a:t>
            </a:r>
            <a:r>
              <a:rPr lang="hu-HU" dirty="0" err="1" smtClean="0"/>
              <a:t>ages</a:t>
            </a:r>
            <a:endParaRPr lang="hu-HU" dirty="0" smtClean="0"/>
          </a:p>
          <a:p>
            <a:r>
              <a:rPr lang="hu-HU" dirty="0" err="1" smtClean="0"/>
              <a:t>Inventors</a:t>
            </a:r>
            <a:r>
              <a:rPr lang="hu-HU" dirty="0" smtClean="0"/>
              <a:t> of a </a:t>
            </a:r>
            <a:r>
              <a:rPr lang="hu-HU" dirty="0" err="1" smtClean="0"/>
              <a:t>lot</a:t>
            </a:r>
            <a:r>
              <a:rPr lang="hu-HU" dirty="0" smtClean="0"/>
              <a:t> of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combat</a:t>
            </a:r>
            <a:r>
              <a:rPr lang="hu-HU" dirty="0" smtClean="0"/>
              <a:t> </a:t>
            </a:r>
            <a:r>
              <a:rPr lang="hu-HU" dirty="0" err="1" smtClean="0"/>
              <a:t>weapons</a:t>
            </a:r>
            <a:endParaRPr lang="hu-HU" dirty="0" smtClean="0"/>
          </a:p>
          <a:p>
            <a:r>
              <a:rPr lang="hu-HU" dirty="0" err="1" smtClean="0"/>
              <a:t>Skillful</a:t>
            </a:r>
            <a:r>
              <a:rPr lang="hu-HU" dirty="0" smtClean="0"/>
              <a:t> </a:t>
            </a:r>
            <a:r>
              <a:rPr lang="hu-HU" dirty="0" err="1" smtClean="0"/>
              <a:t>warriors</a:t>
            </a:r>
            <a:r>
              <a:rPr lang="hu-HU" dirty="0" smtClean="0"/>
              <a:t> in </a:t>
            </a:r>
            <a:r>
              <a:rPr lang="hu-HU" dirty="0" err="1" smtClean="0"/>
              <a:t>close</a:t>
            </a:r>
            <a:r>
              <a:rPr lang="hu-HU" dirty="0" smtClean="0"/>
              <a:t> </a:t>
            </a:r>
            <a:r>
              <a:rPr lang="hu-HU" dirty="0" err="1" smtClean="0"/>
              <a:t>combat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845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5" y="320511"/>
            <a:ext cx="5506840" cy="335315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9" y="2185403"/>
            <a:ext cx="5226876" cy="387603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555423" y="3978111"/>
            <a:ext cx="3308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Scythian</a:t>
            </a:r>
            <a:r>
              <a:rPr lang="hu-HU" dirty="0" smtClean="0"/>
              <a:t> </a:t>
            </a:r>
            <a:r>
              <a:rPr lang="hu-HU" dirty="0" err="1" smtClean="0"/>
              <a:t>weapons</a:t>
            </a:r>
            <a:endParaRPr lang="hu-HU" dirty="0" smtClean="0"/>
          </a:p>
          <a:p>
            <a:r>
              <a:rPr lang="hu-HU" dirty="0" err="1" smtClean="0"/>
              <a:t>Found</a:t>
            </a:r>
            <a:r>
              <a:rPr lang="hu-HU" dirty="0" smtClean="0"/>
              <a:t> in: </a:t>
            </a:r>
            <a:r>
              <a:rPr lang="hu-HU" dirty="0" err="1" smtClean="0"/>
              <a:t>Thügasken</a:t>
            </a:r>
            <a:r>
              <a:rPr lang="hu-HU" dirty="0" smtClean="0"/>
              <a:t>, Isik </a:t>
            </a:r>
            <a:r>
              <a:rPr lang="hu-HU" dirty="0" err="1" smtClean="0"/>
              <a:t>köl</a:t>
            </a:r>
            <a:r>
              <a:rPr lang="hu-HU" dirty="0" smtClean="0"/>
              <a:t>, </a:t>
            </a:r>
            <a:r>
              <a:rPr lang="hu-HU" dirty="0" err="1" smtClean="0"/>
              <a:t>Aldoboly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843860" y="989814"/>
            <a:ext cx="352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Scaled</a:t>
            </a:r>
            <a:r>
              <a:rPr lang="hu-HU" dirty="0" smtClean="0"/>
              <a:t> </a:t>
            </a:r>
            <a:r>
              <a:rPr lang="hu-HU" dirty="0" err="1" smtClean="0"/>
              <a:t>armor</a:t>
            </a:r>
            <a:endParaRPr lang="hu-HU" dirty="0" smtClean="0"/>
          </a:p>
          <a:p>
            <a:r>
              <a:rPr lang="hu-HU" dirty="0" err="1" smtClean="0"/>
              <a:t>Found</a:t>
            </a:r>
            <a:r>
              <a:rPr lang="hu-HU" dirty="0" smtClean="0"/>
              <a:t> in: Ártánd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862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53" y="207389"/>
            <a:ext cx="3989406" cy="55665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7" y="3896928"/>
            <a:ext cx="6194635" cy="187698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420413" y="1677971"/>
            <a:ext cx="364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Scythian</a:t>
            </a:r>
            <a:r>
              <a:rPr lang="hu-HU" dirty="0"/>
              <a:t> </a:t>
            </a:r>
            <a:r>
              <a:rPr lang="hu-HU" dirty="0" err="1"/>
              <a:t>weapons</a:t>
            </a:r>
            <a:endParaRPr lang="hu-HU" dirty="0"/>
          </a:p>
          <a:p>
            <a:r>
              <a:rPr lang="hu-HU" dirty="0" err="1"/>
              <a:t>Found</a:t>
            </a:r>
            <a:r>
              <a:rPr lang="hu-HU" dirty="0"/>
              <a:t> in</a:t>
            </a:r>
            <a:r>
              <a:rPr lang="hu-HU" dirty="0" smtClean="0"/>
              <a:t>: </a:t>
            </a:r>
            <a:r>
              <a:rPr lang="hu-HU" dirty="0" err="1" smtClean="0"/>
              <a:t>Arjan</a:t>
            </a:r>
            <a:r>
              <a:rPr lang="hu-HU" dirty="0" smtClean="0"/>
              <a:t>, Ártánd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474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4" y="626684"/>
            <a:ext cx="4061938" cy="56924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42" y="2312554"/>
            <a:ext cx="5651193" cy="400659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872899" y="881208"/>
            <a:ext cx="36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types</a:t>
            </a:r>
            <a:r>
              <a:rPr lang="hu-HU" dirty="0" smtClean="0"/>
              <a:t> of hun </a:t>
            </a:r>
            <a:r>
              <a:rPr lang="hu-HU" dirty="0" err="1" smtClean="0"/>
              <a:t>broadswords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55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22" y="2472178"/>
            <a:ext cx="5431219" cy="393569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" y="233312"/>
            <a:ext cx="5734641" cy="430098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294615" y="4769964"/>
            <a:ext cx="342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mtClean="0"/>
              <a:t>Avar – Joujan, Türk period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137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2" y="471340"/>
            <a:ext cx="3952556" cy="56325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2" y="2545236"/>
            <a:ext cx="5525645" cy="380288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835192" y="716437"/>
            <a:ext cx="3601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Avar – </a:t>
            </a:r>
            <a:r>
              <a:rPr lang="hu-HU" dirty="0" err="1" smtClean="0"/>
              <a:t>Joujan</a:t>
            </a:r>
            <a:r>
              <a:rPr lang="hu-HU" dirty="0" smtClean="0"/>
              <a:t>, Türk </a:t>
            </a:r>
            <a:r>
              <a:rPr lang="hu-HU" dirty="0" err="1" smtClean="0"/>
              <a:t>period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412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6" y="471340"/>
            <a:ext cx="4415020" cy="59436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018" y="471340"/>
            <a:ext cx="4914650" cy="595871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0152668" y="2488676"/>
            <a:ext cx="1894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Hungarian</a:t>
            </a:r>
            <a:r>
              <a:rPr lang="hu-HU" dirty="0" smtClean="0"/>
              <a:t> – </a:t>
            </a:r>
            <a:r>
              <a:rPr lang="hu-HU" dirty="0" err="1" smtClean="0"/>
              <a:t>magyars</a:t>
            </a:r>
            <a:r>
              <a:rPr lang="hu-HU" dirty="0" smtClean="0"/>
              <a:t>, 9-10 c.</a:t>
            </a:r>
          </a:p>
          <a:p>
            <a:r>
              <a:rPr lang="hu-HU" dirty="0" err="1" smtClean="0"/>
              <a:t>Mongols</a:t>
            </a:r>
            <a:r>
              <a:rPr lang="hu-HU" dirty="0" smtClean="0"/>
              <a:t> 13-14 c.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231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29" y="489364"/>
            <a:ext cx="4799054" cy="586277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2" y="489365"/>
            <a:ext cx="4519874" cy="586277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898144" y="2262433"/>
            <a:ext cx="229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Archeological</a:t>
            </a:r>
            <a:r>
              <a:rPr lang="hu-HU" dirty="0" smtClean="0"/>
              <a:t> </a:t>
            </a:r>
            <a:r>
              <a:rPr lang="hu-HU" dirty="0" err="1" smtClean="0"/>
              <a:t>finds</a:t>
            </a:r>
            <a:r>
              <a:rPr lang="hu-HU" dirty="0" smtClean="0"/>
              <a:t> and </a:t>
            </a:r>
            <a:r>
              <a:rPr lang="hu-HU" dirty="0" err="1" smtClean="0"/>
              <a:t>reconstruction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588882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346_TF11161285.potx" id="{0B0BB61F-C577-4255-8ECF-B757F4C034FA}" vid="{E81A50EA-4E34-472B-92EB-A54EEC50C86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Berlini arculat</Template>
  <TotalTime>0</TotalTime>
  <Words>141</Words>
  <Application>Microsoft Office PowerPoint</Application>
  <PresentationFormat>Szélesvásznú</PresentationFormat>
  <Paragraphs>28</Paragraphs>
  <Slides>10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Berlin</vt:lpstr>
      <vt:lpstr>Close combat –close combat weapons used by nomads of the steppe </vt:lpstr>
      <vt:lpstr>Nomad armys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2024-03-28T14:51:49Z</dcterms:created>
  <dcterms:modified xsi:type="dcterms:W3CDTF">2024-03-28T16:16:48Z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