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1" r:id="rId1"/>
  </p:sldMasterIdLst>
  <p:notesMasterIdLst>
    <p:notesMasterId r:id="rId9"/>
  </p:notesMasterIdLst>
  <p:sldIdLst>
    <p:sldId id="337" r:id="rId2"/>
    <p:sldId id="366" r:id="rId3"/>
    <p:sldId id="377" r:id="rId4"/>
    <p:sldId id="378" r:id="rId5"/>
    <p:sldId id="379" r:id="rId6"/>
    <p:sldId id="380" r:id="rId7"/>
    <p:sldId id="31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BD4061-6BEC-444F-A03C-3BBC5CF9F89E}" v="6" dt="2023-10-17T11:46:28.7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42"/>
    <p:restoredTop sz="94694"/>
  </p:normalViewPr>
  <p:slideViewPr>
    <p:cSldViewPr snapToGrid="0">
      <p:cViewPr varScale="1">
        <p:scale>
          <a:sx n="121" d="100"/>
          <a:sy n="121" d="100"/>
        </p:scale>
        <p:origin x="8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B549AE-DF59-48B6-8F2D-5E172C6215D5}" type="datetimeFigureOut">
              <a:rPr lang="en-US" smtClean="0"/>
              <a:t>4/24/24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A593F3-48EF-489B-B73D-6D317FDD2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297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9F2EBDB-E769-4BB0-8F13-C00DDA75085D}" type="datetimeFigureOut">
              <a:rPr lang="en-US" smtClean="0"/>
              <a:t>4/24/24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C760DEF-3844-4130-8411-392A240D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3815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BDB-E769-4BB0-8F13-C00DDA75085D}" type="datetimeFigureOut">
              <a:rPr lang="en-US" smtClean="0"/>
              <a:t>4/24/24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0DEF-3844-4130-8411-392A240D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21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BDB-E769-4BB0-8F13-C00DDA75085D}" type="datetimeFigureOut">
              <a:rPr lang="en-US" smtClean="0"/>
              <a:t>4/24/24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0DEF-3844-4130-8411-392A240D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24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762990"/>
            <a:ext cx="12192000" cy="76808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97" y="5531075"/>
            <a:ext cx="12192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67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4415814" y="983523"/>
            <a:ext cx="3360373" cy="336037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9802" y="1518948"/>
            <a:ext cx="1092397" cy="2424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1809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BDB-E769-4BB0-8F13-C00DDA75085D}" type="datetimeFigureOut">
              <a:rPr lang="en-US" smtClean="0"/>
              <a:t>4/24/24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0DEF-3844-4130-8411-392A240D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888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F2EBDB-E769-4BB0-8F13-C00DDA75085D}" type="datetimeFigureOut">
              <a:rPr lang="en-US" smtClean="0"/>
              <a:t>4/24/24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C760DEF-3844-4130-8411-392A240D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4432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BDB-E769-4BB0-8F13-C00DDA75085D}" type="datetimeFigureOut">
              <a:rPr lang="en-US" smtClean="0"/>
              <a:t>4/24/24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0DEF-3844-4130-8411-392A240D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172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BDB-E769-4BB0-8F13-C00DDA75085D}" type="datetimeFigureOut">
              <a:rPr lang="en-US" smtClean="0"/>
              <a:t>4/24/24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0DEF-3844-4130-8411-392A240D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8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BDB-E769-4BB0-8F13-C00DDA75085D}" type="datetimeFigureOut">
              <a:rPr lang="en-US" smtClean="0"/>
              <a:t>4/24/24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0DEF-3844-4130-8411-392A240D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624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BDB-E769-4BB0-8F13-C00DDA75085D}" type="datetimeFigureOut">
              <a:rPr lang="en-US" smtClean="0"/>
              <a:t>4/24/24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60DEF-3844-4130-8411-392A240D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147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EBDB-E769-4BB0-8F13-C00DDA75085D}" type="datetimeFigureOut">
              <a:rPr lang="en-US" smtClean="0"/>
              <a:t>4/24/24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C760DEF-3844-4130-8411-392A240DD9E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97391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9F2EBDB-E769-4BB0-8F13-C00DDA75085D}" type="datetimeFigureOut">
              <a:rPr lang="en-US" smtClean="0"/>
              <a:t>4/24/24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C760DEF-3844-4130-8411-392A240DD9E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4870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9F2EBDB-E769-4BB0-8F13-C00DDA75085D}" type="datetimeFigureOut">
              <a:rPr lang="en-US" smtClean="0"/>
              <a:t>4/24/24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C760DEF-3844-4130-8411-392A240D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12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2" r:id="rId1"/>
    <p:sldLayoutId id="2147484163" r:id="rId2"/>
    <p:sldLayoutId id="2147484164" r:id="rId3"/>
    <p:sldLayoutId id="2147484165" r:id="rId4"/>
    <p:sldLayoutId id="2147484166" r:id="rId5"/>
    <p:sldLayoutId id="2147484167" r:id="rId6"/>
    <p:sldLayoutId id="2147484168" r:id="rId7"/>
    <p:sldLayoutId id="2147484169" r:id="rId8"/>
    <p:sldLayoutId id="2147484170" r:id="rId9"/>
    <p:sldLayoutId id="2147484171" r:id="rId10"/>
    <p:sldLayoutId id="2147484172" r:id="rId11"/>
    <p:sldLayoutId id="21474841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5536D-6672-4A47-8669-6B2A1E154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838986"/>
            <a:ext cx="10058400" cy="5196054"/>
          </a:xfrm>
        </p:spPr>
        <p:txBody>
          <a:bodyPr>
            <a:normAutofit/>
          </a:bodyPr>
          <a:lstStyle/>
          <a:p>
            <a:pPr algn="ctr"/>
            <a:endParaRPr lang="mn-MN" sz="4400" b="1" spc="1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History of relations between Central Asian states and Mongols</a:t>
            </a:r>
            <a:endParaRPr lang="mn-MN" sz="4000" spc="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mn-MN" sz="4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Mongolian University of Science and Technology  </a:t>
            </a:r>
          </a:p>
          <a:p>
            <a:pPr marL="0" indent="0" algn="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School of Business Administration and Humanities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en-US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Doctor</a:t>
            </a:r>
            <a:r>
              <a:rPr lang="mn-MN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 professor, ENKHBAT 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Avirmed</a:t>
            </a:r>
            <a:r>
              <a:rPr lang="en-US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n-MN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DF5215F-392E-9A69-822C-B01C2DD437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838986"/>
            <a:ext cx="396044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175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88F5F-7456-EEA1-0523-9943AA9B8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189703"/>
            <a:ext cx="10058400" cy="4845337"/>
          </a:xfrm>
        </p:spPr>
        <p:txBody>
          <a:bodyPr>
            <a:normAutofit/>
          </a:bodyPr>
          <a:lstStyle/>
          <a:p>
            <a:pPr algn="just"/>
            <a:r>
              <a:rPr lang="en-US" sz="2800" dirty="0"/>
              <a:t>THE SECRET HISTORY OF THE MONGOLS; [182] Soon afterwards, Chinggis </a:t>
            </a:r>
            <a:r>
              <a:rPr lang="en-US" sz="2800" dirty="0" err="1"/>
              <a:t>Qahan</a:t>
            </a:r>
            <a:r>
              <a:rPr lang="en-US" sz="2800" dirty="0"/>
              <a:t> left and set up camp at Lake </a:t>
            </a:r>
            <a:r>
              <a:rPr lang="en-US" sz="2800" dirty="0" err="1"/>
              <a:t>Baljuna</a:t>
            </a:r>
            <a:r>
              <a:rPr lang="en-US" sz="2800" dirty="0"/>
              <a:t>. While pitching camp, he met the </a:t>
            </a:r>
            <a:r>
              <a:rPr lang="en-US" sz="2800" dirty="0" err="1"/>
              <a:t>Qorulas</a:t>
            </a:r>
            <a:r>
              <a:rPr lang="en-US" sz="2800" dirty="0"/>
              <a:t> of </a:t>
            </a:r>
            <a:r>
              <a:rPr lang="en-US" sz="2800" dirty="0" err="1"/>
              <a:t>Cho’os-chaqan</a:t>
            </a:r>
            <a:r>
              <a:rPr lang="en-US" sz="2800" dirty="0"/>
              <a:t>, who submitted [to him] without fighting. The </a:t>
            </a:r>
            <a:r>
              <a:rPr lang="en-US" sz="2800" dirty="0" err="1"/>
              <a:t>Sartaq</a:t>
            </a:r>
            <a:r>
              <a:rPr lang="en-US" sz="2800" dirty="0"/>
              <a:t> Asan, [sent by] Ala-</a:t>
            </a:r>
            <a:r>
              <a:rPr lang="en-US" sz="2800" dirty="0" err="1"/>
              <a:t>qush</a:t>
            </a:r>
            <a:r>
              <a:rPr lang="en-US" sz="2800" dirty="0"/>
              <a:t>-digit-</a:t>
            </a:r>
            <a:r>
              <a:rPr lang="en-US" sz="2800" dirty="0" err="1"/>
              <a:t>quri</a:t>
            </a:r>
            <a:r>
              <a:rPr lang="en-US" sz="2800" dirty="0"/>
              <a:t>, [leader] of the </a:t>
            </a:r>
            <a:r>
              <a:rPr lang="en-US" sz="2800" dirty="0" err="1"/>
              <a:t>Önggüts</a:t>
            </a:r>
            <a:r>
              <a:rPr lang="en-US" sz="2800" dirty="0"/>
              <a:t>, came [on] a white camel, driving a thousand </a:t>
            </a:r>
            <a:r>
              <a:rPr lang="en-US" sz="2800" dirty="0" err="1"/>
              <a:t>wethers</a:t>
            </a:r>
            <a:r>
              <a:rPr lang="en-US" sz="2800" dirty="0"/>
              <a:t> downstream along the </a:t>
            </a:r>
            <a:r>
              <a:rPr lang="en-US" sz="2800" dirty="0" err="1"/>
              <a:t>Ergüne</a:t>
            </a:r>
            <a:r>
              <a:rPr lang="en-US" sz="2800" dirty="0"/>
              <a:t> River, to buy sable and squirrel [skins]. When he arrived at [Lake] </a:t>
            </a:r>
            <a:r>
              <a:rPr lang="en-US" sz="2800" dirty="0" err="1"/>
              <a:t>Baljuna</a:t>
            </a:r>
            <a:r>
              <a:rPr lang="en-US" sz="2800" dirty="0"/>
              <a:t> to water [his animals], he met [Chinggis </a:t>
            </a:r>
            <a:r>
              <a:rPr lang="en-US" sz="2800" dirty="0" err="1"/>
              <a:t>Qahan</a:t>
            </a:r>
            <a:r>
              <a:rPr lang="en-US" sz="2800" dirty="0"/>
              <a:t>].</a:t>
            </a:r>
            <a:endParaRPr lang="mn-MN" sz="2800" dirty="0"/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52408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E162D-10E7-81A9-4271-3C2BB6C07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501445"/>
            <a:ext cx="10058400" cy="5533595"/>
          </a:xfrm>
        </p:spPr>
        <p:txBody>
          <a:bodyPr/>
          <a:lstStyle/>
          <a:p>
            <a:pPr algn="just"/>
            <a:r>
              <a:rPr lang="en-US" sz="2800" dirty="0">
                <a:latin typeface="Arial Mon" panose="020B0500000000000000" pitchFamily="34" charset="0"/>
              </a:rPr>
              <a:t>This event happened in 1203.</a:t>
            </a:r>
          </a:p>
          <a:p>
            <a:pPr algn="just"/>
            <a:r>
              <a:rPr lang="en-US" sz="2800" dirty="0">
                <a:latin typeface="Arial Mon" panose="020B0500000000000000" pitchFamily="34" charset="0"/>
              </a:rPr>
              <a:t>It is believed that </a:t>
            </a:r>
            <a:r>
              <a:rPr lang="en-US" sz="2800" dirty="0" err="1">
                <a:latin typeface="Arial Mon" panose="020B0500000000000000" pitchFamily="34" charset="0"/>
              </a:rPr>
              <a:t>Baljun</a:t>
            </a:r>
            <a:r>
              <a:rPr lang="en-US" sz="2800" dirty="0">
                <a:latin typeface="Arial Mon" panose="020B0500000000000000" pitchFamily="34" charset="0"/>
              </a:rPr>
              <a:t> Lake is located in the area of </a:t>
            </a:r>
            <a:r>
              <a:rPr lang="en-US" sz="2800" dirty="0" err="1">
                <a:latin typeface="Arial Mon" panose="020B0500000000000000" pitchFamily="34" charset="0"/>
              </a:rPr>
              <a:t>Dadal</a:t>
            </a:r>
            <a:r>
              <a:rPr lang="en-US" sz="2800" dirty="0">
                <a:latin typeface="Arial Mon" panose="020B0500000000000000" pitchFamily="34" charset="0"/>
              </a:rPr>
              <a:t> Sum of Khentii Province.</a:t>
            </a:r>
          </a:p>
          <a:p>
            <a:pPr algn="just"/>
            <a:r>
              <a:rPr lang="en-US" sz="2800" dirty="0">
                <a:latin typeface="Arial Mon" panose="020B0500000000000000" pitchFamily="34" charset="0"/>
              </a:rPr>
              <a:t>A group of Muslim traders led by Asan, a merchant riding a white camel, bought sable and squirrel skins from the people living along the </a:t>
            </a:r>
            <a:r>
              <a:rPr lang="en-US" sz="2800" dirty="0" err="1">
                <a:latin typeface="Arial Mon" panose="020B0500000000000000" pitchFamily="34" charset="0"/>
              </a:rPr>
              <a:t>Ergune</a:t>
            </a:r>
            <a:r>
              <a:rPr lang="en-US" sz="2800" dirty="0">
                <a:latin typeface="Arial Mon" panose="020B0500000000000000" pitchFamily="34" charset="0"/>
              </a:rPr>
              <a:t> (River/Mongolia, near the current Chinese and Russian borders). He also sold the goods he brought for a thousand sheep.</a:t>
            </a:r>
            <a:endParaRPr lang="mn-MN" dirty="0">
              <a:latin typeface="Arial Mon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824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41359-98A6-12E3-965E-87899AD62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27587"/>
            <a:ext cx="10058400" cy="5307453"/>
          </a:xfrm>
        </p:spPr>
        <p:txBody>
          <a:bodyPr>
            <a:normAutofit/>
          </a:bodyPr>
          <a:lstStyle/>
          <a:p>
            <a:pPr algn="just"/>
            <a:r>
              <a:rPr lang="en-US" sz="2000" dirty="0">
                <a:latin typeface="Arial Mon" panose="020B0500000000000000" pitchFamily="34" charset="0"/>
              </a:rPr>
              <a:t>What does </a:t>
            </a:r>
            <a:r>
              <a:rPr lang="en-US" sz="2000" dirty="0" err="1">
                <a:latin typeface="Arial Mon" panose="020B0500000000000000" pitchFamily="34" charset="0"/>
              </a:rPr>
              <a:t>Sartagtai</a:t>
            </a:r>
            <a:r>
              <a:rPr lang="en-US" sz="2000" dirty="0">
                <a:latin typeface="Arial Mon" panose="020B0500000000000000" pitchFamily="34" charset="0"/>
              </a:rPr>
              <a:t> mean?</a:t>
            </a:r>
          </a:p>
          <a:p>
            <a:pPr algn="just"/>
            <a:r>
              <a:rPr lang="en-US" sz="2000" dirty="0">
                <a:latin typeface="Arial Mon" panose="020B0500000000000000" pitchFamily="34" charset="0"/>
              </a:rPr>
              <a:t>Mongols call Muslims </a:t>
            </a:r>
            <a:r>
              <a:rPr lang="en-US" sz="2000" dirty="0" err="1">
                <a:latin typeface="Arial Mon" panose="020B0500000000000000" pitchFamily="34" charset="0"/>
              </a:rPr>
              <a:t>Saruul</a:t>
            </a:r>
            <a:r>
              <a:rPr lang="en-US" sz="2000" dirty="0">
                <a:latin typeface="Arial Mon" panose="020B0500000000000000" pitchFamily="34" charset="0"/>
              </a:rPr>
              <a:t> or </a:t>
            </a:r>
            <a:r>
              <a:rPr lang="en-US" sz="2000" dirty="0" err="1">
                <a:latin typeface="Arial Mon" panose="020B0500000000000000" pitchFamily="34" charset="0"/>
              </a:rPr>
              <a:t>sartâûl</a:t>
            </a:r>
            <a:r>
              <a:rPr lang="en-US" sz="2000" dirty="0">
                <a:latin typeface="Arial Mon" panose="020B0500000000000000" pitchFamily="34" charset="0"/>
              </a:rPr>
              <a:t> or </a:t>
            </a:r>
            <a:r>
              <a:rPr lang="en-US" sz="2000" dirty="0" err="1">
                <a:latin typeface="Arial Mon" panose="020B0500000000000000" pitchFamily="34" charset="0"/>
              </a:rPr>
              <a:t>sartayul</a:t>
            </a:r>
            <a:r>
              <a:rPr lang="en-US" sz="2000" dirty="0">
                <a:latin typeface="Arial Mon" panose="020B0500000000000000" pitchFamily="34" charset="0"/>
              </a:rPr>
              <a:t>, recorded in medieval Mongolian, Persian, Arabic, and Turkic dictionaries.</a:t>
            </a:r>
          </a:p>
          <a:p>
            <a:pPr algn="just"/>
            <a:r>
              <a:rPr lang="en-US" sz="2000" dirty="0">
                <a:latin typeface="Arial Mon" panose="020B0500000000000000" pitchFamily="34" charset="0"/>
              </a:rPr>
              <a:t>Who is Asan? Is there any other news about him?</a:t>
            </a:r>
          </a:p>
          <a:p>
            <a:pPr algn="just"/>
            <a:r>
              <a:rPr lang="en-US" sz="2000" dirty="0">
                <a:latin typeface="Arial Mon" panose="020B0500000000000000" pitchFamily="34" charset="0"/>
              </a:rPr>
              <a:t>During the </a:t>
            </a:r>
            <a:r>
              <a:rPr lang="en-US" sz="2000" dirty="0" err="1">
                <a:latin typeface="Arial Mon" panose="020B0500000000000000" pitchFamily="34" charset="0"/>
              </a:rPr>
              <a:t>Khorezm</a:t>
            </a:r>
            <a:r>
              <a:rPr lang="en-US" sz="2000" dirty="0">
                <a:latin typeface="Arial Mon" panose="020B0500000000000000" pitchFamily="34" charset="0"/>
              </a:rPr>
              <a:t> War, </a:t>
            </a:r>
            <a:r>
              <a:rPr lang="en-US" sz="2000" dirty="0" err="1">
                <a:latin typeface="Arial Mon" panose="020B0500000000000000" pitchFamily="34" charset="0"/>
              </a:rPr>
              <a:t>Zuchi</a:t>
            </a:r>
            <a:r>
              <a:rPr lang="en-US" sz="2000" dirty="0">
                <a:latin typeface="Arial Mon" panose="020B0500000000000000" pitchFamily="34" charset="0"/>
              </a:rPr>
              <a:t> sent the merchant Hasan Hajj as an emissary to negotiate with the townspeople during the approach to </a:t>
            </a:r>
            <a:r>
              <a:rPr lang="en-US" sz="2000" dirty="0" err="1">
                <a:latin typeface="Arial Mon" panose="020B0500000000000000" pitchFamily="34" charset="0"/>
              </a:rPr>
              <a:t>Sygnak</a:t>
            </a:r>
            <a:r>
              <a:rPr lang="en-US" sz="2000" dirty="0">
                <a:latin typeface="Arial Mon" panose="020B0500000000000000" pitchFamily="34" charset="0"/>
              </a:rPr>
              <a:t>, 24 </a:t>
            </a:r>
            <a:r>
              <a:rPr lang="en-US" sz="2000" dirty="0" err="1">
                <a:latin typeface="Arial Mon" panose="020B0500000000000000" pitchFamily="34" charset="0"/>
              </a:rPr>
              <a:t>farsangs</a:t>
            </a:r>
            <a:r>
              <a:rPr lang="en-US" sz="2000" dirty="0">
                <a:latin typeface="Arial Mon" panose="020B0500000000000000" pitchFamily="34" charset="0"/>
              </a:rPr>
              <a:t> (133–134 km) from </a:t>
            </a:r>
            <a:r>
              <a:rPr lang="en-US" sz="2000" dirty="0" err="1">
                <a:latin typeface="Arial Mon" panose="020B0500000000000000" pitchFamily="34" charset="0"/>
              </a:rPr>
              <a:t>Otrar</a:t>
            </a:r>
            <a:r>
              <a:rPr lang="en-US" sz="2000" dirty="0">
                <a:latin typeface="Arial Mon" panose="020B0500000000000000" pitchFamily="34" charset="0"/>
              </a:rPr>
              <a:t>. </a:t>
            </a:r>
            <a:r>
              <a:rPr lang="en-US" sz="2000" dirty="0" err="1">
                <a:latin typeface="Arial Mon" panose="020B0500000000000000" pitchFamily="34" charset="0"/>
              </a:rPr>
              <a:t>Bartold</a:t>
            </a:r>
            <a:r>
              <a:rPr lang="en-US" sz="2000" dirty="0">
                <a:latin typeface="Arial Mon" panose="020B0500000000000000" pitchFamily="34" charset="0"/>
              </a:rPr>
              <a:t> believed that this ambassador was an Asan merchant whose name appeared in the Mongolian Secret Bureau. Unfortunately, the townspeople killed the Mongolian ambassador. The army of </a:t>
            </a:r>
            <a:r>
              <a:rPr lang="en-US" sz="2000" dirty="0" err="1">
                <a:latin typeface="Arial Mon" panose="020B0500000000000000" pitchFamily="34" charset="0"/>
              </a:rPr>
              <a:t>Zuchi</a:t>
            </a:r>
            <a:r>
              <a:rPr lang="en-US" sz="2000" dirty="0">
                <a:latin typeface="Arial Mon" panose="020B0500000000000000" pitchFamily="34" charset="0"/>
              </a:rPr>
              <a:t> occupied the city for 7 days and appointed the son of the murdered Hasan merchant as the governor of the region.</a:t>
            </a:r>
          </a:p>
          <a:p>
            <a:pPr algn="just"/>
            <a:r>
              <a:rPr lang="en-US" sz="2000" dirty="0">
                <a:latin typeface="Arial Mon" panose="020B0500000000000000" pitchFamily="34" charset="0"/>
              </a:rPr>
              <a:t>Conclusion: From this we can that Asan or Hasan, the merchant, was the representative of </a:t>
            </a:r>
            <a:r>
              <a:rPr lang="en-US" sz="2000" dirty="0" err="1">
                <a:latin typeface="Arial Mon" panose="020B0500000000000000" pitchFamily="34" charset="0"/>
              </a:rPr>
              <a:t>Zuch</a:t>
            </a:r>
            <a:r>
              <a:rPr lang="en-US" sz="2000" dirty="0">
                <a:latin typeface="Arial Mon" panose="020B0500000000000000" pitchFamily="34" charset="0"/>
              </a:rPr>
              <a:t>, the eldest son of Genghis Khan, who cooperated with the Mongols for almost 20 years from 1203 to the 1220s, and who made special merits for the Mongolian government.</a:t>
            </a:r>
            <a:endParaRPr lang="mn-M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57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3D17A-7545-34C5-A3F0-2D2B92BB6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619432"/>
            <a:ext cx="10058400" cy="5415608"/>
          </a:xfrm>
        </p:spPr>
        <p:txBody>
          <a:bodyPr>
            <a:normAutofit/>
          </a:bodyPr>
          <a:lstStyle/>
          <a:p>
            <a:r>
              <a:rPr lang="en-US" dirty="0">
                <a:latin typeface="Arial Mon" panose="020B0500000000000000" pitchFamily="34" charset="0"/>
              </a:rPr>
              <a:t>Other than the Asan or Hasan traders, were there any close associates of Genghis Khan from Central Asia?</a:t>
            </a:r>
          </a:p>
          <a:p>
            <a:r>
              <a:rPr lang="en-US" dirty="0">
                <a:latin typeface="Arial Mon" panose="020B0500000000000000" pitchFamily="34" charset="0"/>
              </a:rPr>
              <a:t>Answer: The following 11 names of historical sources are given.</a:t>
            </a:r>
          </a:p>
          <a:p>
            <a:r>
              <a:rPr lang="en-US" dirty="0">
                <a:latin typeface="Arial Mon" panose="020B0500000000000000" pitchFamily="34" charset="0"/>
              </a:rPr>
              <a:t>Asan or Hasan</a:t>
            </a:r>
          </a:p>
          <a:p>
            <a:r>
              <a:rPr lang="en-US" dirty="0" err="1">
                <a:latin typeface="Arial Mon" panose="020B0500000000000000" pitchFamily="34" charset="0"/>
              </a:rPr>
              <a:t>Jabar</a:t>
            </a:r>
            <a:r>
              <a:rPr lang="en-US" dirty="0">
                <a:latin typeface="Arial Mon" panose="020B0500000000000000" pitchFamily="34" charset="0"/>
              </a:rPr>
              <a:t> Khoja or </a:t>
            </a:r>
            <a:r>
              <a:rPr lang="en-US" dirty="0" err="1">
                <a:latin typeface="Arial Mon" panose="020B0500000000000000" pitchFamily="34" charset="0"/>
              </a:rPr>
              <a:t>Ja'fer</a:t>
            </a:r>
            <a:endParaRPr lang="en-US" dirty="0">
              <a:latin typeface="Arial Mon" panose="020B0500000000000000" pitchFamily="34" charset="0"/>
            </a:endParaRPr>
          </a:p>
          <a:p>
            <a:r>
              <a:rPr lang="en-US" dirty="0">
                <a:latin typeface="Arial Mon" panose="020B0500000000000000" pitchFamily="34" charset="0"/>
              </a:rPr>
              <a:t>Mahmoud </a:t>
            </a:r>
            <a:r>
              <a:rPr lang="en-US" dirty="0" err="1">
                <a:latin typeface="Arial Mon" panose="020B0500000000000000" pitchFamily="34" charset="0"/>
              </a:rPr>
              <a:t>Yalawachi</a:t>
            </a:r>
            <a:endParaRPr lang="en-US" dirty="0">
              <a:latin typeface="Arial Mon" panose="020B0500000000000000" pitchFamily="34" charset="0"/>
            </a:endParaRPr>
          </a:p>
          <a:p>
            <a:r>
              <a:rPr lang="en-US" dirty="0" err="1">
                <a:latin typeface="Arial Mon" panose="020B0500000000000000" pitchFamily="34" charset="0"/>
              </a:rPr>
              <a:t>Mashood</a:t>
            </a:r>
            <a:r>
              <a:rPr lang="en-US" dirty="0">
                <a:latin typeface="Arial Mon" panose="020B0500000000000000" pitchFamily="34" charset="0"/>
              </a:rPr>
              <a:t> </a:t>
            </a:r>
            <a:r>
              <a:rPr lang="en-US" dirty="0" err="1">
                <a:latin typeface="Arial Mon" panose="020B0500000000000000" pitchFamily="34" charset="0"/>
              </a:rPr>
              <a:t>Yalawachi</a:t>
            </a:r>
            <a:endParaRPr lang="en-US" dirty="0">
              <a:latin typeface="Arial Mon" panose="020B0500000000000000" pitchFamily="34" charset="0"/>
            </a:endParaRPr>
          </a:p>
          <a:p>
            <a:r>
              <a:rPr lang="en-US" dirty="0">
                <a:latin typeface="Arial Mon" panose="020B0500000000000000" pitchFamily="34" charset="0"/>
              </a:rPr>
              <a:t>Ali Khoja of </a:t>
            </a:r>
            <a:r>
              <a:rPr lang="en-US" dirty="0" err="1">
                <a:latin typeface="Arial Mon" panose="020B0500000000000000" pitchFamily="34" charset="0"/>
              </a:rPr>
              <a:t>Bukhar</a:t>
            </a:r>
            <a:endParaRPr lang="en-US" dirty="0">
              <a:latin typeface="Arial Mon" panose="020B0500000000000000" pitchFamily="34" charset="0"/>
            </a:endParaRPr>
          </a:p>
          <a:p>
            <a:r>
              <a:rPr lang="en-US" dirty="0">
                <a:latin typeface="Arial Mon" panose="020B0500000000000000" pitchFamily="34" charset="0"/>
              </a:rPr>
              <a:t>Yusuf </a:t>
            </a:r>
            <a:r>
              <a:rPr lang="en-US" dirty="0" err="1">
                <a:latin typeface="Arial Mon" panose="020B0500000000000000" pitchFamily="34" charset="0"/>
              </a:rPr>
              <a:t>Kenka</a:t>
            </a:r>
            <a:r>
              <a:rPr lang="en-US" dirty="0">
                <a:latin typeface="Arial Mon" panose="020B0500000000000000" pitchFamily="34" charset="0"/>
              </a:rPr>
              <a:t> of </a:t>
            </a:r>
            <a:r>
              <a:rPr lang="en-US" dirty="0" err="1">
                <a:latin typeface="Arial Mon" panose="020B0500000000000000" pitchFamily="34" charset="0"/>
              </a:rPr>
              <a:t>Otrar</a:t>
            </a:r>
            <a:endParaRPr lang="en-US" dirty="0">
              <a:latin typeface="Arial Mon" panose="020B0500000000000000" pitchFamily="34" charset="0"/>
            </a:endParaRPr>
          </a:p>
          <a:p>
            <a:r>
              <a:rPr lang="en-US" dirty="0">
                <a:latin typeface="Arial Mon" panose="020B0500000000000000" pitchFamily="34" charset="0"/>
              </a:rPr>
              <a:t>Omar Khoja of </a:t>
            </a:r>
            <a:r>
              <a:rPr lang="en-US" dirty="0" err="1">
                <a:latin typeface="Arial Mon" panose="020B0500000000000000" pitchFamily="34" charset="0"/>
              </a:rPr>
              <a:t>Otrar</a:t>
            </a:r>
            <a:endParaRPr lang="en-US" dirty="0">
              <a:latin typeface="Arial Mon" panose="020B0500000000000000" pitchFamily="34" charset="0"/>
            </a:endParaRPr>
          </a:p>
          <a:p>
            <a:r>
              <a:rPr lang="en-US" dirty="0">
                <a:latin typeface="Arial Mon" panose="020B0500000000000000" pitchFamily="34" charset="0"/>
              </a:rPr>
              <a:t>Jamal of </a:t>
            </a:r>
            <a:r>
              <a:rPr lang="en-US" dirty="0" err="1">
                <a:latin typeface="Arial Mon" panose="020B0500000000000000" pitchFamily="34" charset="0"/>
              </a:rPr>
              <a:t>Maraga</a:t>
            </a:r>
            <a:endParaRPr lang="en-US" dirty="0">
              <a:latin typeface="Arial Mon" panose="020B0500000000000000" pitchFamily="34" charset="0"/>
            </a:endParaRPr>
          </a:p>
          <a:p>
            <a:r>
              <a:rPr lang="en-US" dirty="0" err="1">
                <a:latin typeface="Arial Mon" panose="020B0500000000000000" pitchFamily="34" charset="0"/>
              </a:rPr>
              <a:t>Fakhr</a:t>
            </a:r>
            <a:r>
              <a:rPr lang="en-US" dirty="0">
                <a:latin typeface="Arial Mon" panose="020B0500000000000000" pitchFamily="34" charset="0"/>
              </a:rPr>
              <a:t> ad-Din ad-</a:t>
            </a:r>
            <a:r>
              <a:rPr lang="en-US" dirty="0" err="1">
                <a:latin typeface="Arial Mon" panose="020B0500000000000000" pitchFamily="34" charset="0"/>
              </a:rPr>
              <a:t>Dizaki</a:t>
            </a:r>
            <a:r>
              <a:rPr lang="en-US" dirty="0">
                <a:latin typeface="Arial Mon" panose="020B0500000000000000" pitchFamily="34" charset="0"/>
              </a:rPr>
              <a:t> of </a:t>
            </a:r>
            <a:r>
              <a:rPr lang="en-US" dirty="0" err="1">
                <a:latin typeface="Arial Mon" panose="020B0500000000000000" pitchFamily="34" charset="0"/>
              </a:rPr>
              <a:t>Bukhar</a:t>
            </a:r>
            <a:endParaRPr lang="en-US" dirty="0">
              <a:latin typeface="Arial Mon" panose="020B0500000000000000" pitchFamily="34" charset="0"/>
            </a:endParaRPr>
          </a:p>
          <a:p>
            <a:r>
              <a:rPr lang="en-US" dirty="0">
                <a:latin typeface="Arial Mon" panose="020B0500000000000000" pitchFamily="34" charset="0"/>
              </a:rPr>
              <a:t>Amin al-Din of Herat</a:t>
            </a:r>
          </a:p>
          <a:p>
            <a:r>
              <a:rPr lang="en-US" dirty="0" err="1">
                <a:latin typeface="Arial Mon" panose="020B0500000000000000" pitchFamily="34" charset="0"/>
              </a:rPr>
              <a:t>Danishmand</a:t>
            </a:r>
            <a:r>
              <a:rPr lang="en-US" dirty="0">
                <a:latin typeface="Arial Mon" panose="020B0500000000000000" pitchFamily="34" charset="0"/>
              </a:rPr>
              <a:t> </a:t>
            </a:r>
            <a:r>
              <a:rPr lang="en-US" dirty="0" err="1">
                <a:latin typeface="Arial Mon" panose="020B0500000000000000" pitchFamily="34" charset="0"/>
              </a:rPr>
              <a:t>Hadjib</a:t>
            </a:r>
            <a:endParaRPr lang="en-US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661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1C4DD-C4D2-8733-4CA0-196B0110C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904568"/>
            <a:ext cx="10058400" cy="5130472"/>
          </a:xfrm>
        </p:spPr>
        <p:txBody>
          <a:bodyPr>
            <a:normAutofit/>
          </a:bodyPr>
          <a:lstStyle/>
          <a:p>
            <a:pPr algn="just"/>
            <a:r>
              <a:rPr lang="en-US" sz="2400" kern="0" dirty="0">
                <a:effectLst/>
                <a:latin typeface="Arial Mon" panose="020B0500000000000000" pitchFamily="34" charset="0"/>
                <a:ea typeface="PMingLiU" panose="02020500000000000000" pitchFamily="18" charset="-120"/>
              </a:rPr>
              <a:t>However, these 11 people were very close to Chinggis Khan before the great campaign to conquer </a:t>
            </a:r>
            <a:r>
              <a:rPr lang="en-US" sz="2400" kern="0" dirty="0" err="1">
                <a:effectLst/>
                <a:latin typeface="Arial Mon" panose="020B0500000000000000" pitchFamily="34" charset="0"/>
                <a:ea typeface="PMingLiU" panose="02020500000000000000" pitchFamily="18" charset="-120"/>
              </a:rPr>
              <a:t>Khorezm</a:t>
            </a:r>
            <a:r>
              <a:rPr lang="en-US" sz="2400" kern="0" dirty="0">
                <a:effectLst/>
                <a:latin typeface="Arial Mon" panose="020B0500000000000000" pitchFamily="34" charset="0"/>
                <a:ea typeface="PMingLiU" panose="02020500000000000000" pitchFamily="18" charset="-120"/>
              </a:rPr>
              <a:t>, in 1219, and these confident, wealthy, and powerful Muslim traders from their Middle Asia played a special role in the conquest of </a:t>
            </a:r>
            <a:r>
              <a:rPr lang="en-US" sz="2400" kern="0" dirty="0" err="1">
                <a:effectLst/>
                <a:latin typeface="Arial Mon" panose="020B0500000000000000" pitchFamily="34" charset="0"/>
                <a:ea typeface="PMingLiU" panose="02020500000000000000" pitchFamily="18" charset="-120"/>
              </a:rPr>
              <a:t>Khorezm</a:t>
            </a:r>
            <a:r>
              <a:rPr lang="en-US" sz="2400" kern="0" dirty="0">
                <a:effectLst/>
                <a:latin typeface="Arial Mon" panose="020B0500000000000000" pitchFamily="34" charset="0"/>
                <a:ea typeface="PMingLiU" panose="02020500000000000000" pitchFamily="18" charset="-120"/>
              </a:rPr>
              <a:t> by the Mongols.</a:t>
            </a:r>
          </a:p>
          <a:p>
            <a:pPr algn="just"/>
            <a:r>
              <a:rPr lang="en-US" sz="2400" kern="0" dirty="0">
                <a:effectLst/>
                <a:latin typeface="Arial Mon" panose="020B0500000000000000" pitchFamily="34" charset="0"/>
                <a:ea typeface="PMingLiU" panose="02020500000000000000" pitchFamily="18" charset="-120"/>
              </a:rPr>
              <a:t>These people are separated by cities such as </a:t>
            </a:r>
            <a:r>
              <a:rPr lang="en-US" sz="2400" kern="0" dirty="0" err="1">
                <a:effectLst/>
                <a:latin typeface="Arial Mon" panose="020B0500000000000000" pitchFamily="34" charset="0"/>
                <a:ea typeface="PMingLiU" panose="02020500000000000000" pitchFamily="18" charset="-120"/>
              </a:rPr>
              <a:t>Bukhar</a:t>
            </a:r>
            <a:r>
              <a:rPr lang="en-US" sz="2400" kern="0" dirty="0">
                <a:effectLst/>
                <a:latin typeface="Arial Mon" panose="020B0500000000000000" pitchFamily="34" charset="0"/>
                <a:ea typeface="PMingLiU" panose="02020500000000000000" pitchFamily="18" charset="-120"/>
              </a:rPr>
              <a:t>, </a:t>
            </a:r>
            <a:r>
              <a:rPr lang="en-US" sz="2400" kern="0" dirty="0" err="1">
                <a:effectLst/>
                <a:latin typeface="Arial Mon" panose="020B0500000000000000" pitchFamily="34" charset="0"/>
                <a:ea typeface="PMingLiU" panose="02020500000000000000" pitchFamily="18" charset="-120"/>
              </a:rPr>
              <a:t>Otrar</a:t>
            </a:r>
            <a:r>
              <a:rPr lang="en-US" sz="2400" kern="0" dirty="0">
                <a:effectLst/>
                <a:latin typeface="Arial Mon" panose="020B0500000000000000" pitchFamily="34" charset="0"/>
                <a:ea typeface="PMingLiU" panose="02020500000000000000" pitchFamily="18" charset="-120"/>
              </a:rPr>
              <a:t>, </a:t>
            </a:r>
            <a:r>
              <a:rPr lang="en-US" sz="2400" kern="0" dirty="0" err="1">
                <a:effectLst/>
                <a:latin typeface="Arial Mon" panose="020B0500000000000000" pitchFamily="34" charset="0"/>
                <a:ea typeface="PMingLiU" panose="02020500000000000000" pitchFamily="18" charset="-120"/>
              </a:rPr>
              <a:t>Maraga</a:t>
            </a:r>
            <a:r>
              <a:rPr lang="en-US" sz="2400" kern="0" dirty="0">
                <a:effectLst/>
                <a:latin typeface="Arial Mon" panose="020B0500000000000000" pitchFamily="34" charset="0"/>
                <a:ea typeface="PMingLiU" panose="02020500000000000000" pitchFamily="18" charset="-120"/>
              </a:rPr>
              <a:t>, Herat, etc. in historical sources, which indicates that they were influential leaders who led their own ranks.</a:t>
            </a:r>
          </a:p>
          <a:p>
            <a:pPr algn="just"/>
            <a:r>
              <a:rPr lang="en-US" sz="2400" kern="0" dirty="0">
                <a:effectLst/>
                <a:latin typeface="Arial Mon" panose="020B0500000000000000" pitchFamily="34" charset="0"/>
                <a:ea typeface="PMingLiU" panose="02020500000000000000" pitchFamily="18" charset="-120"/>
              </a:rPr>
              <a:t>At that time, one merchant led a caravan of over 100 camels, as can be learned from Genghis Khan's 500 merchants sent to </a:t>
            </a:r>
            <a:r>
              <a:rPr lang="en-US" sz="2400" kern="0" dirty="0" err="1">
                <a:effectLst/>
                <a:latin typeface="Arial Mon" panose="020B0500000000000000" pitchFamily="34" charset="0"/>
                <a:ea typeface="PMingLiU" panose="02020500000000000000" pitchFamily="18" charset="-120"/>
              </a:rPr>
              <a:t>Khorezm</a:t>
            </a:r>
            <a:r>
              <a:rPr lang="en-US" sz="2400" kern="0" dirty="0">
                <a:effectLst/>
                <a:latin typeface="Arial Mon" panose="020B0500000000000000" pitchFamily="34" charset="0"/>
                <a:ea typeface="PMingLiU" panose="02020500000000000000" pitchFamily="18" charset="-120"/>
              </a:rPr>
              <a:t>. At that time, merchants played a special role in relations and cooperation between countries as ambassadors of the state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286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6B8044A-46B7-4291-AA85-B06C95F8AF0A}"/>
              </a:ext>
            </a:extLst>
          </p:cNvPr>
          <p:cNvSpPr txBox="1">
            <a:spLocks/>
          </p:cNvSpPr>
          <p:nvPr/>
        </p:nvSpPr>
        <p:spPr>
          <a:xfrm>
            <a:off x="1871530" y="4751249"/>
            <a:ext cx="8448939" cy="76808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2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your attention </a:t>
            </a:r>
          </a:p>
        </p:txBody>
      </p:sp>
    </p:spTree>
    <p:extLst>
      <p:ext uri="{BB962C8B-B14F-4D97-AF65-F5344CB8AC3E}">
        <p14:creationId xmlns:p14="http://schemas.microsoft.com/office/powerpoint/2010/main" val="830370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6273</TotalTime>
  <Words>596</Words>
  <Application>Microsoft Macintosh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Mon</vt:lpstr>
      <vt:lpstr>Calibri</vt:lpstr>
      <vt:lpstr>Century Gothic</vt:lpstr>
      <vt:lpstr>Garamond</vt:lpstr>
      <vt:lpstr>Times New Roman</vt:lpstr>
      <vt:lpstr>Savon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Khatanbaatar Dorjpurev</dc:creator>
  <cp:lastModifiedBy>Bolor </cp:lastModifiedBy>
  <cp:revision>88</cp:revision>
  <dcterms:created xsi:type="dcterms:W3CDTF">2021-01-03T05:29:13Z</dcterms:created>
  <dcterms:modified xsi:type="dcterms:W3CDTF">2024-04-24T13:37:24Z</dcterms:modified>
</cp:coreProperties>
</file>