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1" r:id="rId1"/>
  </p:sldMasterIdLst>
  <p:notesMasterIdLst>
    <p:notesMasterId r:id="rId9"/>
  </p:notesMasterIdLst>
  <p:sldIdLst>
    <p:sldId id="337" r:id="rId2"/>
    <p:sldId id="366" r:id="rId3"/>
    <p:sldId id="377" r:id="rId4"/>
    <p:sldId id="378" r:id="rId5"/>
    <p:sldId id="379" r:id="rId6"/>
    <p:sldId id="380" r:id="rId7"/>
    <p:sldId id="31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BD4061-6BEC-444F-A03C-3BBC5CF9F89E}" v="6" dt="2023-10-17T11:46:28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94694"/>
  </p:normalViewPr>
  <p:slideViewPr>
    <p:cSldViewPr snapToGrid="0">
      <p:cViewPr varScale="1">
        <p:scale>
          <a:sx n="121" d="100"/>
          <a:sy n="121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549AE-DF59-48B6-8F2D-5E172C6215D5}" type="datetimeFigureOut">
              <a:rPr lang="en-US" smtClean="0"/>
              <a:t>4/24/24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593F3-48EF-489B-B73D-6D317FDD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9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81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1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762990"/>
            <a:ext cx="12192000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97" y="5531075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415814" y="983523"/>
            <a:ext cx="3360373" cy="33603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02" y="1518948"/>
            <a:ext cx="1092397" cy="242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80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8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43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7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8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4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739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870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F2EBDB-E769-4BB0-8F13-C00DDA75085D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760DEF-3844-4130-8411-392A240D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1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5536D-6672-4A47-8669-6B2A1E15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38986"/>
            <a:ext cx="10058400" cy="5196054"/>
          </a:xfrm>
        </p:spPr>
        <p:txBody>
          <a:bodyPr>
            <a:normAutofit/>
          </a:bodyPr>
          <a:lstStyle/>
          <a:p>
            <a:pPr algn="ctr"/>
            <a:endParaRPr lang="mn-MN" sz="4400" b="1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History of relations between Central Asian states and Mongols</a:t>
            </a:r>
            <a:endParaRPr lang="mn-MN" sz="4000" spc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mn-MN" sz="4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Mongolian University of Science and Technology  </a:t>
            </a:r>
          </a:p>
          <a:p>
            <a:pPr marL="0" indent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Business Administration and Humanities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mn-MN"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professor, ENKHBAT </a:t>
            </a:r>
            <a:r>
              <a:rPr lang="en-US" sz="1600" spc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Avirmed</a:t>
            </a:r>
            <a:r>
              <a:rPr lang="en-US"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DF5215F-392E-9A69-822C-B01C2DD43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986"/>
            <a:ext cx="396044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75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88F5F-7456-EEA1-0523-9943AA9B8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89703"/>
            <a:ext cx="10058400" cy="4845337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SECRET HISTORY OF THE MONGOLS; [182] Soon afterwards, Chinggis </a:t>
            </a:r>
            <a:r>
              <a:rPr lang="en-US" sz="2800" dirty="0" err="1"/>
              <a:t>Qahan</a:t>
            </a:r>
            <a:r>
              <a:rPr lang="en-US" sz="2800" dirty="0"/>
              <a:t> left and set up camp at Lake </a:t>
            </a:r>
            <a:r>
              <a:rPr lang="en-US" sz="2800" dirty="0" err="1"/>
              <a:t>Baljuna</a:t>
            </a:r>
            <a:r>
              <a:rPr lang="en-US" sz="2800" dirty="0"/>
              <a:t>. While pitching camp, he met the </a:t>
            </a:r>
            <a:r>
              <a:rPr lang="en-US" sz="2800" dirty="0" err="1"/>
              <a:t>Qorulas</a:t>
            </a:r>
            <a:r>
              <a:rPr lang="en-US" sz="2800" dirty="0"/>
              <a:t> of </a:t>
            </a:r>
            <a:r>
              <a:rPr lang="en-US" sz="2800" dirty="0" err="1"/>
              <a:t>Cho’os-chaqan</a:t>
            </a:r>
            <a:r>
              <a:rPr lang="en-US" sz="2800" dirty="0"/>
              <a:t>, who submitted [to him] without fighting. The </a:t>
            </a:r>
            <a:r>
              <a:rPr lang="en-US" sz="2800" dirty="0" err="1"/>
              <a:t>Sartaq</a:t>
            </a:r>
            <a:r>
              <a:rPr lang="en-US" sz="2800" dirty="0"/>
              <a:t> Asan, [sent by] Ala-</a:t>
            </a:r>
            <a:r>
              <a:rPr lang="en-US" sz="2800" dirty="0" err="1"/>
              <a:t>qush</a:t>
            </a:r>
            <a:r>
              <a:rPr lang="en-US" sz="2800" dirty="0"/>
              <a:t>-digit-</a:t>
            </a:r>
            <a:r>
              <a:rPr lang="en-US" sz="2800" dirty="0" err="1"/>
              <a:t>quri</a:t>
            </a:r>
            <a:r>
              <a:rPr lang="en-US" sz="2800" dirty="0"/>
              <a:t>, [leader] of the </a:t>
            </a:r>
            <a:r>
              <a:rPr lang="en-US" sz="2800" dirty="0" err="1"/>
              <a:t>Önggüts</a:t>
            </a:r>
            <a:r>
              <a:rPr lang="en-US" sz="2800" dirty="0"/>
              <a:t>, came [on] a white camel, driving a thousand </a:t>
            </a:r>
            <a:r>
              <a:rPr lang="en-US" sz="2800" dirty="0" err="1"/>
              <a:t>wethers</a:t>
            </a:r>
            <a:r>
              <a:rPr lang="en-US" sz="2800" dirty="0"/>
              <a:t> downstream along the </a:t>
            </a:r>
            <a:r>
              <a:rPr lang="en-US" sz="2800" dirty="0" err="1"/>
              <a:t>Ergüne</a:t>
            </a:r>
            <a:r>
              <a:rPr lang="en-US" sz="2800" dirty="0"/>
              <a:t> River, to buy sable and squirrel [skins]. When he arrived at [Lake] </a:t>
            </a:r>
            <a:r>
              <a:rPr lang="en-US" sz="2800" dirty="0" err="1"/>
              <a:t>Baljuna</a:t>
            </a:r>
            <a:r>
              <a:rPr lang="en-US" sz="2800" dirty="0"/>
              <a:t> to water [his animals], he met [Chinggis </a:t>
            </a:r>
            <a:r>
              <a:rPr lang="en-US" sz="2800" dirty="0" err="1"/>
              <a:t>Qahan</a:t>
            </a:r>
            <a:r>
              <a:rPr lang="en-US" sz="2800" dirty="0"/>
              <a:t>].</a:t>
            </a:r>
            <a:endParaRPr lang="mn-MN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240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E162D-10E7-81A9-4271-3C2BB6C07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01445"/>
            <a:ext cx="10058400" cy="5533595"/>
          </a:xfrm>
        </p:spPr>
        <p:txBody>
          <a:bodyPr/>
          <a:lstStyle/>
          <a:p>
            <a:pPr algn="just"/>
            <a:r>
              <a:rPr lang="en-US" sz="2800" dirty="0">
                <a:latin typeface="Arial Mon" panose="020B0500000000000000" pitchFamily="34" charset="0"/>
              </a:rPr>
              <a:t>This event happened in 1203.</a:t>
            </a:r>
          </a:p>
          <a:p>
            <a:pPr algn="just"/>
            <a:r>
              <a:rPr lang="en-US" sz="2800" dirty="0">
                <a:latin typeface="Arial Mon" panose="020B0500000000000000" pitchFamily="34" charset="0"/>
              </a:rPr>
              <a:t>It is believed that </a:t>
            </a:r>
            <a:r>
              <a:rPr lang="en-US" sz="2800" dirty="0" err="1">
                <a:latin typeface="Arial Mon" panose="020B0500000000000000" pitchFamily="34" charset="0"/>
              </a:rPr>
              <a:t>Baljun</a:t>
            </a:r>
            <a:r>
              <a:rPr lang="en-US" sz="2800" dirty="0">
                <a:latin typeface="Arial Mon" panose="020B0500000000000000" pitchFamily="34" charset="0"/>
              </a:rPr>
              <a:t> Lake is located in the area of </a:t>
            </a:r>
            <a:r>
              <a:rPr lang="en-US" sz="2800" dirty="0" err="1">
                <a:latin typeface="Arial Mon" panose="020B0500000000000000" pitchFamily="34" charset="0"/>
              </a:rPr>
              <a:t>Dadal</a:t>
            </a:r>
            <a:r>
              <a:rPr lang="en-US" sz="2800" dirty="0">
                <a:latin typeface="Arial Mon" panose="020B0500000000000000" pitchFamily="34" charset="0"/>
              </a:rPr>
              <a:t> Sum of Khentii Province.</a:t>
            </a:r>
          </a:p>
          <a:p>
            <a:pPr algn="just"/>
            <a:r>
              <a:rPr lang="en-US" sz="2800" dirty="0">
                <a:latin typeface="Arial Mon" panose="020B0500000000000000" pitchFamily="34" charset="0"/>
              </a:rPr>
              <a:t>A group of Muslim traders led by Asan, a merchant riding a white camel, bought sable and squirrel skins from the people living along the </a:t>
            </a:r>
            <a:r>
              <a:rPr lang="en-US" sz="2800" dirty="0" err="1">
                <a:latin typeface="Arial Mon" panose="020B0500000000000000" pitchFamily="34" charset="0"/>
              </a:rPr>
              <a:t>Ergune</a:t>
            </a:r>
            <a:r>
              <a:rPr lang="en-US" sz="2800" dirty="0">
                <a:latin typeface="Arial Mon" panose="020B0500000000000000" pitchFamily="34" charset="0"/>
              </a:rPr>
              <a:t> (River/Mongolia, near the current Chinese and Russian borders). He also sold the goods he brought for a thousand sheep.</a:t>
            </a:r>
            <a:endParaRPr lang="mn-MN" dirty="0">
              <a:latin typeface="Arial Mo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2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41359-98A6-12E3-965E-87899AD62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27587"/>
            <a:ext cx="10058400" cy="5307453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Arial Mon" panose="020B0500000000000000" pitchFamily="34" charset="0"/>
              </a:rPr>
              <a:t>What does </a:t>
            </a:r>
            <a:r>
              <a:rPr lang="en-US" sz="2000" dirty="0" err="1">
                <a:latin typeface="Arial Mon" panose="020B0500000000000000" pitchFamily="34" charset="0"/>
              </a:rPr>
              <a:t>Sartagtai</a:t>
            </a:r>
            <a:r>
              <a:rPr lang="en-US" sz="2000" dirty="0">
                <a:latin typeface="Arial Mon" panose="020B0500000000000000" pitchFamily="34" charset="0"/>
              </a:rPr>
              <a:t> mean?</a:t>
            </a:r>
          </a:p>
          <a:p>
            <a:pPr algn="just"/>
            <a:r>
              <a:rPr lang="en-US" sz="2000" dirty="0">
                <a:latin typeface="Arial Mon" panose="020B0500000000000000" pitchFamily="34" charset="0"/>
              </a:rPr>
              <a:t>Mongols call Muslims </a:t>
            </a:r>
            <a:r>
              <a:rPr lang="en-US" sz="2000" dirty="0" err="1">
                <a:latin typeface="Arial Mon" panose="020B0500000000000000" pitchFamily="34" charset="0"/>
              </a:rPr>
              <a:t>Saruul</a:t>
            </a:r>
            <a:r>
              <a:rPr lang="en-US" sz="2000" dirty="0">
                <a:latin typeface="Arial Mon" panose="020B0500000000000000" pitchFamily="34" charset="0"/>
              </a:rPr>
              <a:t> or </a:t>
            </a:r>
            <a:r>
              <a:rPr lang="en-US" sz="2000" dirty="0" err="1">
                <a:latin typeface="Arial Mon" panose="020B0500000000000000" pitchFamily="34" charset="0"/>
              </a:rPr>
              <a:t>sartâûl</a:t>
            </a:r>
            <a:r>
              <a:rPr lang="en-US" sz="2000" dirty="0">
                <a:latin typeface="Arial Mon" panose="020B0500000000000000" pitchFamily="34" charset="0"/>
              </a:rPr>
              <a:t> or </a:t>
            </a:r>
            <a:r>
              <a:rPr lang="en-US" sz="2000" dirty="0" err="1">
                <a:latin typeface="Arial Mon" panose="020B0500000000000000" pitchFamily="34" charset="0"/>
              </a:rPr>
              <a:t>sartayul</a:t>
            </a:r>
            <a:r>
              <a:rPr lang="en-US" sz="2000" dirty="0">
                <a:latin typeface="Arial Mon" panose="020B0500000000000000" pitchFamily="34" charset="0"/>
              </a:rPr>
              <a:t>, recorded in medieval Mongolian, Persian, Arabic, and Turkic dictionaries.</a:t>
            </a:r>
          </a:p>
          <a:p>
            <a:pPr algn="just"/>
            <a:r>
              <a:rPr lang="en-US" sz="2000" dirty="0">
                <a:latin typeface="Arial Mon" panose="020B0500000000000000" pitchFamily="34" charset="0"/>
              </a:rPr>
              <a:t>Who is Asan? Is there any other news about him?</a:t>
            </a:r>
          </a:p>
          <a:p>
            <a:pPr algn="just"/>
            <a:r>
              <a:rPr lang="en-US" sz="2000" dirty="0">
                <a:latin typeface="Arial Mon" panose="020B0500000000000000" pitchFamily="34" charset="0"/>
              </a:rPr>
              <a:t>During the </a:t>
            </a:r>
            <a:r>
              <a:rPr lang="en-US" sz="2000" dirty="0" err="1">
                <a:latin typeface="Arial Mon" panose="020B0500000000000000" pitchFamily="34" charset="0"/>
              </a:rPr>
              <a:t>Khorezm</a:t>
            </a:r>
            <a:r>
              <a:rPr lang="en-US" sz="2000" dirty="0">
                <a:latin typeface="Arial Mon" panose="020B0500000000000000" pitchFamily="34" charset="0"/>
              </a:rPr>
              <a:t> War, </a:t>
            </a:r>
            <a:r>
              <a:rPr lang="en-US" sz="2000" dirty="0" err="1">
                <a:latin typeface="Arial Mon" panose="020B0500000000000000" pitchFamily="34" charset="0"/>
              </a:rPr>
              <a:t>Zuchi</a:t>
            </a:r>
            <a:r>
              <a:rPr lang="en-US" sz="2000" dirty="0">
                <a:latin typeface="Arial Mon" panose="020B0500000000000000" pitchFamily="34" charset="0"/>
              </a:rPr>
              <a:t> sent the merchant Hasan Hajj as an emissary to negotiate with the townspeople during the approach to </a:t>
            </a:r>
            <a:r>
              <a:rPr lang="en-US" sz="2000" dirty="0" err="1">
                <a:latin typeface="Arial Mon" panose="020B0500000000000000" pitchFamily="34" charset="0"/>
              </a:rPr>
              <a:t>Sygnak</a:t>
            </a:r>
            <a:r>
              <a:rPr lang="en-US" sz="2000" dirty="0">
                <a:latin typeface="Arial Mon" panose="020B0500000000000000" pitchFamily="34" charset="0"/>
              </a:rPr>
              <a:t>, 24 </a:t>
            </a:r>
            <a:r>
              <a:rPr lang="en-US" sz="2000" dirty="0" err="1">
                <a:latin typeface="Arial Mon" panose="020B0500000000000000" pitchFamily="34" charset="0"/>
              </a:rPr>
              <a:t>farsangs</a:t>
            </a:r>
            <a:r>
              <a:rPr lang="en-US" sz="2000" dirty="0">
                <a:latin typeface="Arial Mon" panose="020B0500000000000000" pitchFamily="34" charset="0"/>
              </a:rPr>
              <a:t> (133–134 km) from </a:t>
            </a:r>
            <a:r>
              <a:rPr lang="en-US" sz="2000" dirty="0" err="1">
                <a:latin typeface="Arial Mon" panose="020B0500000000000000" pitchFamily="34" charset="0"/>
              </a:rPr>
              <a:t>Otrar</a:t>
            </a:r>
            <a:r>
              <a:rPr lang="en-US" sz="2000" dirty="0">
                <a:latin typeface="Arial Mon" panose="020B0500000000000000" pitchFamily="34" charset="0"/>
              </a:rPr>
              <a:t>. </a:t>
            </a:r>
            <a:r>
              <a:rPr lang="en-US" sz="2000" dirty="0" err="1">
                <a:latin typeface="Arial Mon" panose="020B0500000000000000" pitchFamily="34" charset="0"/>
              </a:rPr>
              <a:t>Bartold</a:t>
            </a:r>
            <a:r>
              <a:rPr lang="en-US" sz="2000" dirty="0">
                <a:latin typeface="Arial Mon" panose="020B0500000000000000" pitchFamily="34" charset="0"/>
              </a:rPr>
              <a:t> believed that this ambassador was an Asan merchant whose name appeared in the Mongolian Secret Bureau. Unfortunately, the townspeople killed the Mongolian ambassador. The army of </a:t>
            </a:r>
            <a:r>
              <a:rPr lang="en-US" sz="2000" dirty="0" err="1">
                <a:latin typeface="Arial Mon" panose="020B0500000000000000" pitchFamily="34" charset="0"/>
              </a:rPr>
              <a:t>Zuchi</a:t>
            </a:r>
            <a:r>
              <a:rPr lang="en-US" sz="2000" dirty="0">
                <a:latin typeface="Arial Mon" panose="020B0500000000000000" pitchFamily="34" charset="0"/>
              </a:rPr>
              <a:t> occupied the city for 7 days and appointed the son of the murdered Hasan merchant as the governor of the region.</a:t>
            </a:r>
          </a:p>
          <a:p>
            <a:pPr algn="just"/>
            <a:r>
              <a:rPr lang="en-US" sz="2000" dirty="0">
                <a:latin typeface="Arial Mon" panose="020B0500000000000000" pitchFamily="34" charset="0"/>
              </a:rPr>
              <a:t>Conclusion: From this we can that Asan or Hasan, the merchant, was the representative of </a:t>
            </a:r>
            <a:r>
              <a:rPr lang="en-US" sz="2000" dirty="0" err="1">
                <a:latin typeface="Arial Mon" panose="020B0500000000000000" pitchFamily="34" charset="0"/>
              </a:rPr>
              <a:t>Zuch</a:t>
            </a:r>
            <a:r>
              <a:rPr lang="en-US" sz="2000" dirty="0">
                <a:latin typeface="Arial Mon" panose="020B0500000000000000" pitchFamily="34" charset="0"/>
              </a:rPr>
              <a:t>, the eldest son of Genghis Khan, who cooperated with the Mongols for almost 20 years from 1203 to the 1220s, and who made special merits for the Mongolian government.</a:t>
            </a:r>
            <a:endParaRPr lang="mn-M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3D17A-7545-34C5-A3F0-2D2B92BB6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19432"/>
            <a:ext cx="10058400" cy="5415608"/>
          </a:xfrm>
        </p:spPr>
        <p:txBody>
          <a:bodyPr>
            <a:normAutofit/>
          </a:bodyPr>
          <a:lstStyle/>
          <a:p>
            <a:r>
              <a:rPr lang="en-US" dirty="0">
                <a:latin typeface="Arial Mon" panose="020B0500000000000000" pitchFamily="34" charset="0"/>
              </a:rPr>
              <a:t>Other than the Asan or Hasan traders, were there any close associates of Genghis Khan from Central Asia?</a:t>
            </a:r>
          </a:p>
          <a:p>
            <a:r>
              <a:rPr lang="en-US" dirty="0">
                <a:latin typeface="Arial Mon" panose="020B0500000000000000" pitchFamily="34" charset="0"/>
              </a:rPr>
              <a:t>Answer: The following 11 names of historical sources are given.</a:t>
            </a:r>
          </a:p>
          <a:p>
            <a:r>
              <a:rPr lang="en-US" dirty="0">
                <a:latin typeface="Arial Mon" panose="020B0500000000000000" pitchFamily="34" charset="0"/>
              </a:rPr>
              <a:t>Asan or Hasan</a:t>
            </a:r>
          </a:p>
          <a:p>
            <a:r>
              <a:rPr lang="en-US" dirty="0" err="1">
                <a:latin typeface="Arial Mon" panose="020B0500000000000000" pitchFamily="34" charset="0"/>
              </a:rPr>
              <a:t>Jabar</a:t>
            </a:r>
            <a:r>
              <a:rPr lang="en-US" dirty="0">
                <a:latin typeface="Arial Mon" panose="020B0500000000000000" pitchFamily="34" charset="0"/>
              </a:rPr>
              <a:t> Khoja or </a:t>
            </a:r>
            <a:r>
              <a:rPr lang="en-US" dirty="0" err="1">
                <a:latin typeface="Arial Mon" panose="020B0500000000000000" pitchFamily="34" charset="0"/>
              </a:rPr>
              <a:t>Ja'fer</a:t>
            </a:r>
            <a:endParaRPr lang="en-US" dirty="0">
              <a:latin typeface="Arial Mon" panose="020B0500000000000000" pitchFamily="34" charset="0"/>
            </a:endParaRPr>
          </a:p>
          <a:p>
            <a:r>
              <a:rPr lang="en-US" dirty="0">
                <a:latin typeface="Arial Mon" panose="020B0500000000000000" pitchFamily="34" charset="0"/>
              </a:rPr>
              <a:t>Mahmoud </a:t>
            </a:r>
            <a:r>
              <a:rPr lang="en-US" dirty="0" err="1">
                <a:latin typeface="Arial Mon" panose="020B0500000000000000" pitchFamily="34" charset="0"/>
              </a:rPr>
              <a:t>Yalawachi</a:t>
            </a:r>
            <a:endParaRPr lang="en-US" dirty="0">
              <a:latin typeface="Arial Mon" panose="020B0500000000000000" pitchFamily="34" charset="0"/>
            </a:endParaRPr>
          </a:p>
          <a:p>
            <a:r>
              <a:rPr lang="en-US" dirty="0" err="1">
                <a:latin typeface="Arial Mon" panose="020B0500000000000000" pitchFamily="34" charset="0"/>
              </a:rPr>
              <a:t>Mashood</a:t>
            </a:r>
            <a:r>
              <a:rPr lang="en-US" dirty="0">
                <a:latin typeface="Arial Mon" panose="020B0500000000000000" pitchFamily="34" charset="0"/>
              </a:rPr>
              <a:t> </a:t>
            </a:r>
            <a:r>
              <a:rPr lang="en-US" dirty="0" err="1">
                <a:latin typeface="Arial Mon" panose="020B0500000000000000" pitchFamily="34" charset="0"/>
              </a:rPr>
              <a:t>Yalawachi</a:t>
            </a:r>
            <a:endParaRPr lang="en-US" dirty="0">
              <a:latin typeface="Arial Mon" panose="020B0500000000000000" pitchFamily="34" charset="0"/>
            </a:endParaRPr>
          </a:p>
          <a:p>
            <a:r>
              <a:rPr lang="en-US" dirty="0">
                <a:latin typeface="Arial Mon" panose="020B0500000000000000" pitchFamily="34" charset="0"/>
              </a:rPr>
              <a:t>Ali Khoja of </a:t>
            </a:r>
            <a:r>
              <a:rPr lang="en-US" dirty="0" err="1">
                <a:latin typeface="Arial Mon" panose="020B0500000000000000" pitchFamily="34" charset="0"/>
              </a:rPr>
              <a:t>Bukhar</a:t>
            </a:r>
            <a:endParaRPr lang="en-US" dirty="0">
              <a:latin typeface="Arial Mon" panose="020B0500000000000000" pitchFamily="34" charset="0"/>
            </a:endParaRPr>
          </a:p>
          <a:p>
            <a:r>
              <a:rPr lang="en-US" dirty="0">
                <a:latin typeface="Arial Mon" panose="020B0500000000000000" pitchFamily="34" charset="0"/>
              </a:rPr>
              <a:t>Yusuf </a:t>
            </a:r>
            <a:r>
              <a:rPr lang="en-US" dirty="0" err="1">
                <a:latin typeface="Arial Mon" panose="020B0500000000000000" pitchFamily="34" charset="0"/>
              </a:rPr>
              <a:t>Kenka</a:t>
            </a:r>
            <a:r>
              <a:rPr lang="en-US" dirty="0">
                <a:latin typeface="Arial Mon" panose="020B0500000000000000" pitchFamily="34" charset="0"/>
              </a:rPr>
              <a:t> of </a:t>
            </a:r>
            <a:r>
              <a:rPr lang="en-US" dirty="0" err="1">
                <a:latin typeface="Arial Mon" panose="020B0500000000000000" pitchFamily="34" charset="0"/>
              </a:rPr>
              <a:t>Otrar</a:t>
            </a:r>
            <a:endParaRPr lang="en-US" dirty="0">
              <a:latin typeface="Arial Mon" panose="020B0500000000000000" pitchFamily="34" charset="0"/>
            </a:endParaRPr>
          </a:p>
          <a:p>
            <a:r>
              <a:rPr lang="en-US" dirty="0">
                <a:latin typeface="Arial Mon" panose="020B0500000000000000" pitchFamily="34" charset="0"/>
              </a:rPr>
              <a:t>Omar Khoja of </a:t>
            </a:r>
            <a:r>
              <a:rPr lang="en-US" dirty="0" err="1">
                <a:latin typeface="Arial Mon" panose="020B0500000000000000" pitchFamily="34" charset="0"/>
              </a:rPr>
              <a:t>Otrar</a:t>
            </a:r>
            <a:endParaRPr lang="en-US" dirty="0">
              <a:latin typeface="Arial Mon" panose="020B0500000000000000" pitchFamily="34" charset="0"/>
            </a:endParaRPr>
          </a:p>
          <a:p>
            <a:r>
              <a:rPr lang="en-US" dirty="0">
                <a:latin typeface="Arial Mon" panose="020B0500000000000000" pitchFamily="34" charset="0"/>
              </a:rPr>
              <a:t>Jamal of </a:t>
            </a:r>
            <a:r>
              <a:rPr lang="en-US" dirty="0" err="1">
                <a:latin typeface="Arial Mon" panose="020B0500000000000000" pitchFamily="34" charset="0"/>
              </a:rPr>
              <a:t>Maraga</a:t>
            </a:r>
            <a:endParaRPr lang="en-US" dirty="0">
              <a:latin typeface="Arial Mon" panose="020B0500000000000000" pitchFamily="34" charset="0"/>
            </a:endParaRPr>
          </a:p>
          <a:p>
            <a:r>
              <a:rPr lang="en-US" dirty="0" err="1">
                <a:latin typeface="Arial Mon" panose="020B0500000000000000" pitchFamily="34" charset="0"/>
              </a:rPr>
              <a:t>Fakhr</a:t>
            </a:r>
            <a:r>
              <a:rPr lang="en-US" dirty="0">
                <a:latin typeface="Arial Mon" panose="020B0500000000000000" pitchFamily="34" charset="0"/>
              </a:rPr>
              <a:t> ad-Din ad-</a:t>
            </a:r>
            <a:r>
              <a:rPr lang="en-US" dirty="0" err="1">
                <a:latin typeface="Arial Mon" panose="020B0500000000000000" pitchFamily="34" charset="0"/>
              </a:rPr>
              <a:t>Dizaki</a:t>
            </a:r>
            <a:r>
              <a:rPr lang="en-US" dirty="0">
                <a:latin typeface="Arial Mon" panose="020B0500000000000000" pitchFamily="34" charset="0"/>
              </a:rPr>
              <a:t> of </a:t>
            </a:r>
            <a:r>
              <a:rPr lang="en-US" dirty="0" err="1">
                <a:latin typeface="Arial Mon" panose="020B0500000000000000" pitchFamily="34" charset="0"/>
              </a:rPr>
              <a:t>Bukhar</a:t>
            </a:r>
            <a:endParaRPr lang="en-US" dirty="0">
              <a:latin typeface="Arial Mon" panose="020B0500000000000000" pitchFamily="34" charset="0"/>
            </a:endParaRPr>
          </a:p>
          <a:p>
            <a:r>
              <a:rPr lang="en-US" dirty="0">
                <a:latin typeface="Arial Mon" panose="020B0500000000000000" pitchFamily="34" charset="0"/>
              </a:rPr>
              <a:t>Amin al-Din of Herat</a:t>
            </a:r>
          </a:p>
          <a:p>
            <a:r>
              <a:rPr lang="en-US" dirty="0" err="1">
                <a:latin typeface="Arial Mon" panose="020B0500000000000000" pitchFamily="34" charset="0"/>
              </a:rPr>
              <a:t>Danishmand</a:t>
            </a:r>
            <a:r>
              <a:rPr lang="en-US" dirty="0">
                <a:latin typeface="Arial Mon" panose="020B0500000000000000" pitchFamily="34" charset="0"/>
              </a:rPr>
              <a:t> </a:t>
            </a:r>
            <a:r>
              <a:rPr lang="en-US" dirty="0" err="1">
                <a:latin typeface="Arial Mon" panose="020B0500000000000000" pitchFamily="34" charset="0"/>
              </a:rPr>
              <a:t>Hadjib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6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1C4DD-C4D2-8733-4CA0-196B0110C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04568"/>
            <a:ext cx="10058400" cy="5130472"/>
          </a:xfrm>
        </p:spPr>
        <p:txBody>
          <a:bodyPr>
            <a:normAutofit/>
          </a:bodyPr>
          <a:lstStyle/>
          <a:p>
            <a:pPr algn="just"/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However, these 11 people were very close to Chinggis Khan before the great campaign to conquer </a:t>
            </a:r>
            <a:r>
              <a:rPr lang="en-US" sz="2400" kern="0" dirty="0" err="1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Khorezm</a:t>
            </a:r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, in 1219, and these confident, wealthy, and powerful Muslim traders from their Middle Asia played a special role in the conquest of </a:t>
            </a:r>
            <a:r>
              <a:rPr lang="en-US" sz="2400" kern="0" dirty="0" err="1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Khorezm</a:t>
            </a:r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 by the Mongols.</a:t>
            </a:r>
          </a:p>
          <a:p>
            <a:pPr algn="just"/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These people are separated by cities such as </a:t>
            </a:r>
            <a:r>
              <a:rPr lang="en-US" sz="2400" kern="0" dirty="0" err="1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Bukhar</a:t>
            </a:r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, </a:t>
            </a:r>
            <a:r>
              <a:rPr lang="en-US" sz="2400" kern="0" dirty="0" err="1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Otrar</a:t>
            </a:r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, </a:t>
            </a:r>
            <a:r>
              <a:rPr lang="en-US" sz="2400" kern="0" dirty="0" err="1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Maraga</a:t>
            </a:r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, Herat, etc. in historical sources, which indicates that they were influential leaders who led their own ranks.</a:t>
            </a:r>
          </a:p>
          <a:p>
            <a:pPr algn="just"/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At that time, one merchant led a caravan of over 100 camels, as can be learned from Genghis Khan's 500 merchants sent to </a:t>
            </a:r>
            <a:r>
              <a:rPr lang="en-US" sz="2400" kern="0" dirty="0" err="1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Khorezm</a:t>
            </a:r>
            <a:r>
              <a:rPr lang="en-US" sz="2400" kern="0" dirty="0">
                <a:effectLst/>
                <a:latin typeface="Arial Mon" panose="020B0500000000000000" pitchFamily="34" charset="0"/>
                <a:ea typeface="PMingLiU" panose="02020500000000000000" pitchFamily="18" charset="-120"/>
              </a:rPr>
              <a:t>. At that time, merchants played a special role in relations and cooperation between countries as ambassadors of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B8044A-46B7-4291-AA85-B06C95F8AF0A}"/>
              </a:ext>
            </a:extLst>
          </p:cNvPr>
          <p:cNvSpPr txBox="1">
            <a:spLocks/>
          </p:cNvSpPr>
          <p:nvPr/>
        </p:nvSpPr>
        <p:spPr>
          <a:xfrm>
            <a:off x="1871530" y="4751249"/>
            <a:ext cx="8448939" cy="7680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 </a:t>
            </a:r>
          </a:p>
        </p:txBody>
      </p:sp>
    </p:spTree>
    <p:extLst>
      <p:ext uri="{BB962C8B-B14F-4D97-AF65-F5344CB8AC3E}">
        <p14:creationId xmlns:p14="http://schemas.microsoft.com/office/powerpoint/2010/main" val="830370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6273</TotalTime>
  <Words>596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Mon</vt:lpstr>
      <vt:lpstr>Calibri</vt:lpstr>
      <vt:lpstr>Century Gothic</vt:lpstr>
      <vt:lpstr>Garamond</vt:lpstr>
      <vt:lpstr>Times New Roman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Khatanbaatar Dorjpurev</dc:creator>
  <cp:lastModifiedBy>Bolor </cp:lastModifiedBy>
  <cp:revision>88</cp:revision>
  <dcterms:created xsi:type="dcterms:W3CDTF">2021-01-03T05:29:13Z</dcterms:created>
  <dcterms:modified xsi:type="dcterms:W3CDTF">2024-04-24T13:37:24Z</dcterms:modified>
</cp:coreProperties>
</file>