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4" r:id="rId5"/>
    <p:sldId id="261" r:id="rId6"/>
    <p:sldId id="260" r:id="rId7"/>
    <p:sldId id="259" r:id="rId8"/>
    <p:sldId id="265" r:id="rId9"/>
    <p:sldId id="263" r:id="rId10"/>
    <p:sldId id="258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  <a:srgbClr val="0066FF"/>
    <a:srgbClr val="F4D80C"/>
    <a:srgbClr val="EFDF11"/>
    <a:srgbClr val="009999"/>
    <a:srgbClr val="FF9999"/>
    <a:srgbClr val="777777"/>
    <a:srgbClr val="C0C0C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8" autoAdjust="0"/>
    <p:restoredTop sz="94694"/>
  </p:normalViewPr>
  <p:slideViewPr>
    <p:cSldViewPr snapToGrid="0">
      <p:cViewPr varScale="1">
        <p:scale>
          <a:sx n="121" d="100"/>
          <a:sy n="121" d="100"/>
        </p:scale>
        <p:origin x="8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DCEF61-3373-DCD6-E20C-9AD9ECA5F0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8BBDBF2-E182-4434-B51D-58D38ED37D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215B0BE-A0BC-AF38-FD83-CED4AFCDC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1E7B-BF5E-409B-8FFE-9588572BD0E7}" type="datetimeFigureOut">
              <a:rPr lang="en-US" smtClean="0"/>
              <a:t>4/23/24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3F02F59-1949-AEDB-2494-3254CC3D5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CD7755-B8C1-8C2E-F157-C21FE897E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BF084-F9ED-4E6B-B3C8-EB7470B64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718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36BA95-6D07-903B-553D-53979E956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E37A93F-E8B8-A59F-FE8A-8FE71AC014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6CADF8C-B611-54FE-7969-7BF01637E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1E7B-BF5E-409B-8FFE-9588572BD0E7}" type="datetimeFigureOut">
              <a:rPr lang="en-US" smtClean="0"/>
              <a:t>4/23/24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5435891-AEFF-FCE9-3F48-86E1AB2C3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D0769D4-E1BF-BF0D-CD90-8AFFD5029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BF084-F9ED-4E6B-B3C8-EB7470B64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937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348F70E-3284-0C3C-25C5-48CE91F352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34BBE5C-6204-E7EC-C5C3-7CCB61BFAB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AA2FB43-885E-0891-AE8E-0213E2291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1E7B-BF5E-409B-8FFE-9588572BD0E7}" type="datetimeFigureOut">
              <a:rPr lang="en-US" smtClean="0"/>
              <a:t>4/23/24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907FB4-F336-E198-C3CB-148719A08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841AB13-ECCC-3439-2D2B-681C7AAB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BF084-F9ED-4E6B-B3C8-EB7470B64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79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5B7B2B-66AF-6B8C-B8C4-5423B0431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8382C04-B07D-17C0-405E-F1F2684F2D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B6188BF-91A1-FE6F-7699-3B75B9C30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1E7B-BF5E-409B-8FFE-9588572BD0E7}" type="datetimeFigureOut">
              <a:rPr lang="en-US" smtClean="0"/>
              <a:t>4/23/24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37B8F71-E527-E2D2-453D-6E0065A28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436E6DD-1702-FD9D-4695-29CED4F6C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BF084-F9ED-4E6B-B3C8-EB7470B64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976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6AFC88-020D-B6AE-1E7B-3FF8C8DC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D92F2F0-35C4-F0E3-8093-1B81E0492D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910A920-2BF6-07E4-BDD4-31C3D164B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1E7B-BF5E-409B-8FFE-9588572BD0E7}" type="datetimeFigureOut">
              <a:rPr lang="en-US" smtClean="0"/>
              <a:t>4/23/24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5135676-139A-7AD8-545A-D2509E8BC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EA3BFF2-D643-A3B5-92D3-D70ECE92F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BF084-F9ED-4E6B-B3C8-EB7470B64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924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6A7EA1-E892-2FE9-01B5-D11DD916E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8E88D35-F6B3-2F70-E054-77E25C85DF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DCF4535-343C-D9A4-4400-4AE611312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CD1A741-1FAE-C1B6-D01B-97FC3C75D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1E7B-BF5E-409B-8FFE-9588572BD0E7}" type="datetimeFigureOut">
              <a:rPr lang="en-US" smtClean="0"/>
              <a:t>4/23/24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56DC841-6C40-2576-DF02-D6B3B3B45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B9E7047-9DFB-9C6E-3710-E838BA2D7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BF084-F9ED-4E6B-B3C8-EB7470B64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040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4B03BF-6B8E-ED4C-2821-AACFCECC6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9D7BDC9-E300-0FF4-DE84-AA7477AD60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21E1D41-5A17-CDB3-BBA9-96B4B2CA0D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4B5BE31-3329-5B98-6779-27FF54A3D0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41A9ED6-25A1-460D-9245-C6616A1976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969B2CB-8CD0-41F7-73D7-A9359F1C3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1E7B-BF5E-409B-8FFE-9588572BD0E7}" type="datetimeFigureOut">
              <a:rPr lang="en-US" smtClean="0"/>
              <a:t>4/23/24</a:t>
            </a:fld>
            <a:endParaRPr lang="en-US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F0F15C1-44BB-3179-17FC-FCB60670F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9CC6B93-CB49-01AE-60B4-ECD1E4EE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BF084-F9ED-4E6B-B3C8-EB7470B64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376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BB8C52-0E4F-4593-EA15-F55E55A61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C1514E0-372C-7B50-13FB-7B168BB2F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1E7B-BF5E-409B-8FFE-9588572BD0E7}" type="datetimeFigureOut">
              <a:rPr lang="en-US" smtClean="0"/>
              <a:t>4/23/24</a:t>
            </a:fld>
            <a:endParaRPr 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F8BCEAB-1024-F593-75A7-26629228B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3C5B0AE-5A60-4BE8-0B92-7DC428AB3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BF084-F9ED-4E6B-B3C8-EB7470B64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46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273E25E-C735-BF41-095E-F17BB590D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1E7B-BF5E-409B-8FFE-9588572BD0E7}" type="datetimeFigureOut">
              <a:rPr lang="en-US" smtClean="0"/>
              <a:t>4/23/24</a:t>
            </a:fld>
            <a:endParaRPr lang="en-US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7C2FBE6-523C-07B7-0B0E-C13DE7AEC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24B79DF-E8F7-912C-2258-A08A51744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BF084-F9ED-4E6B-B3C8-EB7470B64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407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FFE5AE-6497-41EE-2497-0A022751F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BC6C28-BCE2-41D1-778D-8123A037E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54EA76C-8572-CB7F-26A2-D86FDAE4B0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2F63A1A-AE44-1D2A-315F-EDDFCBC13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1E7B-BF5E-409B-8FFE-9588572BD0E7}" type="datetimeFigureOut">
              <a:rPr lang="en-US" smtClean="0"/>
              <a:t>4/23/24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45EE48A-DE68-AE59-7A9B-6A5B15A0E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AF47D7F-E4A1-306E-A9CC-331122ED7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BF084-F9ED-4E6B-B3C8-EB7470B64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000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49E097-30EE-8DB5-360E-ABFD450BD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24D914A-B8FD-9BA0-78A6-16F88D5525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D3CE126-0F08-1EFF-126D-8FEB86D453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2683D49-8116-64C3-DE7A-907B2045F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1E7B-BF5E-409B-8FFE-9588572BD0E7}" type="datetimeFigureOut">
              <a:rPr lang="en-US" smtClean="0"/>
              <a:t>4/23/24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8C25832-7515-296E-C77F-901F28D7B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6A329DF-B327-96EC-FEE7-AC515919B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BF084-F9ED-4E6B-B3C8-EB7470B64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745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CB903BF-1AFF-88F1-E78E-144FDCD4E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D8B351E-2D25-DFD2-B82E-5FFA67C147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974F994-AC5A-0E50-0961-6A81A2344F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4B1E7B-BF5E-409B-8FFE-9588572BD0E7}" type="datetimeFigureOut">
              <a:rPr lang="en-US" smtClean="0"/>
              <a:t>4/23/24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FD72BC9-01EA-C0DE-9FF7-A667E30A0F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47B4FB9-B8A5-5A2D-B06C-93A560AC2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6BF084-F9ED-4E6B-B3C8-EB7470B64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0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fik 4" descr="Ein Bild, das Gras, Karte, Gelände, Luftbild enthält.&#10;&#10;Automatisch generierte Beschreibung">
            <a:extLst>
              <a:ext uri="{FF2B5EF4-FFF2-40B4-BE49-F238E27FC236}">
                <a16:creationId xmlns:a16="http://schemas.microsoft.com/office/drawing/2014/main" id="{131C7C85-EEA6-ECFC-F89B-F1CB70E15A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00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5B24CAB-AA64-B7E7-5E45-61076EE6C8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0" y="625683"/>
            <a:ext cx="7109594" cy="4812079"/>
          </a:xfrm>
        </p:spPr>
        <p:txBody>
          <a:bodyPr anchor="b">
            <a:normAutofit/>
          </a:bodyPr>
          <a:lstStyle/>
          <a:p>
            <a:pPr algn="l">
              <a:spcAft>
                <a:spcPts val="800"/>
              </a:spcAft>
            </a:pPr>
            <a:br>
              <a:rPr lang="hu-H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hu-HU" sz="1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hu-HU" sz="1800" b="1" dirty="0" err="1">
                <a:solidFill>
                  <a:srgbClr val="FF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Times New Roman" panose="02020603050405020304" pitchFamily="18" charset="0"/>
              </a:rPr>
              <a:t>Language</a:t>
            </a:r>
            <a:r>
              <a:rPr lang="hu-HU" sz="1800" b="1" dirty="0">
                <a:solidFill>
                  <a:srgbClr val="FF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Times New Roman" panose="02020603050405020304" pitchFamily="18" charset="0"/>
              </a:rPr>
              <a:t> </a:t>
            </a:r>
            <a:r>
              <a:rPr lang="hu-HU" sz="1800" b="1" dirty="0" err="1">
                <a:solidFill>
                  <a:srgbClr val="FF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Times New Roman" panose="02020603050405020304" pitchFamily="18" charset="0"/>
              </a:rPr>
              <a:t>Evolution</a:t>
            </a:r>
            <a:r>
              <a:rPr lang="hu-HU" sz="1800" b="1" dirty="0">
                <a:solidFill>
                  <a:srgbClr val="FF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Times New Roman" panose="02020603050405020304" pitchFamily="18" charset="0"/>
              </a:rPr>
              <a:t> and Human </a:t>
            </a:r>
            <a:r>
              <a:rPr lang="hu-HU" sz="1800" b="1" dirty="0" err="1">
                <a:solidFill>
                  <a:srgbClr val="FF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Times New Roman" panose="02020603050405020304" pitchFamily="18" charset="0"/>
              </a:rPr>
              <a:t>History</a:t>
            </a:r>
            <a:r>
              <a:rPr lang="hu-HU" sz="1800" b="1" dirty="0">
                <a:solidFill>
                  <a:srgbClr val="FF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Times New Roman" panose="02020603050405020304" pitchFamily="18" charset="0"/>
              </a:rPr>
              <a:t> </a:t>
            </a:r>
            <a:r>
              <a:rPr lang="hu-HU" sz="1800" b="1" dirty="0" err="1">
                <a:solidFill>
                  <a:srgbClr val="FF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Times New Roman" panose="02020603050405020304" pitchFamily="18" charset="0"/>
              </a:rPr>
              <a:t>around</a:t>
            </a:r>
            <a:r>
              <a:rPr lang="hu-HU" sz="1800" b="1" dirty="0">
                <a:solidFill>
                  <a:srgbClr val="FF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Times New Roman" panose="02020603050405020304" pitchFamily="18" charset="0"/>
              </a:rPr>
              <a:t> </a:t>
            </a:r>
            <a:r>
              <a:rPr lang="hu-HU" sz="1800" b="1" dirty="0" err="1">
                <a:solidFill>
                  <a:srgbClr val="FF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Times New Roman" panose="02020603050405020304" pitchFamily="18" charset="0"/>
              </a:rPr>
              <a:t>the</a:t>
            </a:r>
            <a:r>
              <a:rPr lang="hu-HU" sz="1800" b="1" dirty="0">
                <a:solidFill>
                  <a:srgbClr val="FF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Times New Roman" panose="02020603050405020304" pitchFamily="18" charset="0"/>
              </a:rPr>
              <a:t> </a:t>
            </a:r>
            <a:r>
              <a:rPr lang="hu-HU" sz="1800" b="1" dirty="0" err="1">
                <a:solidFill>
                  <a:srgbClr val="FF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Times New Roman" panose="02020603050405020304" pitchFamily="18" charset="0"/>
              </a:rPr>
              <a:t>Altai</a:t>
            </a:r>
            <a:r>
              <a:rPr lang="hu-HU" sz="1800" b="1" dirty="0">
                <a:solidFill>
                  <a:srgbClr val="FF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Times New Roman" panose="02020603050405020304" pitchFamily="18" charset="0"/>
              </a:rPr>
              <a:t> </a:t>
            </a:r>
            <a:r>
              <a:rPr lang="hu-HU" sz="1800" b="1" dirty="0" err="1">
                <a:solidFill>
                  <a:srgbClr val="FF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Times New Roman" panose="02020603050405020304" pitchFamily="18" charset="0"/>
              </a:rPr>
              <a:t>Mountains</a:t>
            </a:r>
            <a:r>
              <a:rPr lang="hu-HU" sz="1800" b="1" dirty="0">
                <a:solidFill>
                  <a:srgbClr val="FF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Times New Roman" panose="02020603050405020304" pitchFamily="18" charset="0"/>
              </a:rPr>
              <a:t>:</a:t>
            </a:r>
            <a:br>
              <a:rPr lang="hu-HU" sz="1800" b="1" dirty="0">
                <a:solidFill>
                  <a:srgbClr val="FF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Times New Roman" panose="02020603050405020304" pitchFamily="18" charset="0"/>
              </a:rPr>
            </a:br>
            <a:r>
              <a:rPr lang="en-US" sz="1800" b="1" kern="0" dirty="0" err="1">
                <a:solidFill>
                  <a:srgbClr val="FF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Calibri" panose="020F0502020204030204" pitchFamily="34" charset="0"/>
              </a:rPr>
              <a:t>Scytho</a:t>
            </a:r>
            <a:r>
              <a:rPr lang="en-US" sz="1800" b="1" kern="0" dirty="0">
                <a:solidFill>
                  <a:srgbClr val="FF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Calibri" panose="020F0502020204030204" pitchFamily="34" charset="0"/>
              </a:rPr>
              <a:t>-Siberians</a:t>
            </a:r>
            <a:r>
              <a:rPr lang="hu-HU" sz="1800" b="1" kern="0" dirty="0">
                <a:solidFill>
                  <a:srgbClr val="FF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Calibri" panose="020F0502020204030204" pitchFamily="34" charset="0"/>
              </a:rPr>
              <a:t>, </a:t>
            </a:r>
            <a:r>
              <a:rPr lang="hu-HU" sz="1800" b="1" kern="0" dirty="0" err="1">
                <a:solidFill>
                  <a:srgbClr val="FF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Calibri" panose="020F0502020204030204" pitchFamily="34" charset="0"/>
              </a:rPr>
              <a:t>Xiongnu</a:t>
            </a:r>
            <a:r>
              <a:rPr lang="hu-HU" sz="1800" b="1" kern="0" dirty="0">
                <a:solidFill>
                  <a:srgbClr val="FF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Calibri" panose="020F0502020204030204" pitchFamily="34" charset="0"/>
              </a:rPr>
              <a:t>, and </a:t>
            </a:r>
            <a:r>
              <a:rPr lang="hu-HU" sz="1800" b="1" kern="0" dirty="0" err="1">
                <a:solidFill>
                  <a:srgbClr val="FF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Calibri" panose="020F0502020204030204" pitchFamily="34" charset="0"/>
              </a:rPr>
              <a:t>the</a:t>
            </a:r>
            <a:r>
              <a:rPr lang="hu-HU" sz="1800" b="1" kern="0" dirty="0">
                <a:solidFill>
                  <a:srgbClr val="FF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Calibri" panose="020F0502020204030204" pitchFamily="34" charset="0"/>
              </a:rPr>
              <a:t> local </a:t>
            </a:r>
            <a:r>
              <a:rPr lang="hu-HU" sz="1800" b="1" kern="0" dirty="0" err="1">
                <a:solidFill>
                  <a:srgbClr val="FF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Calibri" panose="020F0502020204030204" pitchFamily="34" charset="0"/>
              </a:rPr>
              <a:t>populations</a:t>
            </a:r>
            <a:br>
              <a:rPr lang="hu-HU" sz="1200" b="1" kern="0" dirty="0">
                <a:solidFill>
                  <a:srgbClr val="FF9999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</a:br>
            <a:br>
              <a:rPr lang="hu-HU" sz="1200" b="1" kern="0" dirty="0">
                <a:solidFill>
                  <a:srgbClr val="FF9999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</a:br>
            <a:r>
              <a:rPr lang="hu-HU" sz="1400" b="1" kern="0" dirty="0">
                <a:solidFill>
                  <a:srgbClr val="C0C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Attila </a:t>
            </a:r>
            <a:r>
              <a:rPr lang="hu-HU" sz="1400" b="1" kern="0" dirty="0" err="1">
                <a:solidFill>
                  <a:srgbClr val="C0C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Mátéffy</a:t>
            </a:r>
            <a:r>
              <a:rPr lang="hu-HU" sz="1400" b="1" kern="0" dirty="0">
                <a:solidFill>
                  <a:srgbClr val="C0C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(University of Bonn)</a:t>
            </a:r>
            <a:br>
              <a:rPr lang="hu-HU" sz="1400" b="1" kern="0" dirty="0">
                <a:solidFill>
                  <a:srgbClr val="C0C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</a:br>
            <a:br>
              <a:rPr lang="hu-HU" sz="1400" b="1" kern="0" dirty="0">
                <a:solidFill>
                  <a:srgbClr val="C0C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</a:br>
            <a:br>
              <a:rPr lang="hu-HU" sz="1400" b="1" kern="0" dirty="0">
                <a:solidFill>
                  <a:srgbClr val="C0C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</a:br>
            <a:br>
              <a:rPr lang="hu-HU" sz="1400" b="1" kern="0" dirty="0">
                <a:solidFill>
                  <a:srgbClr val="C0C0C0"/>
                </a:solidFill>
                <a:latin typeface="Garamond" panose="02020404030301010803" pitchFamily="18" charset="0"/>
                <a:ea typeface="Calibri" panose="020F0502020204030204" pitchFamily="34" charset="0"/>
              </a:rPr>
            </a:br>
            <a:br>
              <a:rPr lang="hu-HU" sz="1400" b="1" kern="0" dirty="0">
                <a:solidFill>
                  <a:srgbClr val="C0C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</a:br>
            <a:br>
              <a:rPr lang="hu-HU" sz="1200" b="1" kern="0" dirty="0">
                <a:solidFill>
                  <a:schemeClr val="bg1"/>
                </a:solidFill>
                <a:latin typeface="Garamond" panose="02020404030301010803" pitchFamily="18" charset="0"/>
                <a:ea typeface="Calibri" panose="020F0502020204030204" pitchFamily="34" charset="0"/>
              </a:rPr>
            </a:br>
            <a:br>
              <a:rPr lang="hu-HU" sz="1200" b="1" kern="0" dirty="0">
                <a:solidFill>
                  <a:schemeClr val="bg1"/>
                </a:solidFill>
                <a:latin typeface="Garamond" panose="02020404030301010803" pitchFamily="18" charset="0"/>
                <a:ea typeface="Calibri" panose="020F0502020204030204" pitchFamily="34" charset="0"/>
              </a:rPr>
            </a:br>
            <a:br>
              <a:rPr lang="hu-HU" sz="1200" b="1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</a:br>
            <a:br>
              <a:rPr lang="hu-HU" sz="1200" b="1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</a:br>
            <a:r>
              <a:rPr lang="en-US" sz="1200" b="1" dirty="0">
                <a:solidFill>
                  <a:srgbClr val="C0C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TRANS-ALTAI SUSTAINABILITY DIALOGUE-</a:t>
            </a:r>
            <a:br>
              <a:rPr lang="de-DE" sz="1200" dirty="0">
                <a:solidFill>
                  <a:srgbClr val="C0C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</a:br>
            <a:r>
              <a:rPr lang="en-US" sz="1200" b="1" dirty="0">
                <a:solidFill>
                  <a:srgbClr val="C0C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SDG 16: PEACE, JUSTICE, AND STRONG INSTITUTIONS</a:t>
            </a:r>
            <a:br>
              <a:rPr lang="de-DE" sz="1200" dirty="0">
                <a:solidFill>
                  <a:srgbClr val="C0C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</a:br>
            <a:r>
              <a:rPr lang="en-US" sz="1200" b="1" dirty="0">
                <a:solidFill>
                  <a:srgbClr val="C0C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Section 5: Global Studies of the Altaic Language(s)</a:t>
            </a:r>
            <a:br>
              <a:rPr lang="de-DE" sz="1200" dirty="0">
                <a:solidFill>
                  <a:srgbClr val="C0C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</a:br>
            <a:br>
              <a:rPr lang="en-US" sz="1200" dirty="0">
                <a:solidFill>
                  <a:srgbClr val="C0C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</a:br>
            <a:r>
              <a:rPr lang="en-US" sz="1200" dirty="0">
                <a:solidFill>
                  <a:srgbClr val="C0C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State Palace, Ulaanbaatar, Mongolia</a:t>
            </a:r>
            <a:br>
              <a:rPr lang="de-DE" sz="1200" dirty="0">
                <a:solidFill>
                  <a:srgbClr val="C0C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</a:br>
            <a:r>
              <a:rPr lang="en-US" sz="1200" dirty="0">
                <a:solidFill>
                  <a:srgbClr val="C0C0C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25-26 April 2024</a:t>
            </a:r>
            <a:br>
              <a:rPr lang="de-DE" sz="1200" dirty="0">
                <a:solidFill>
                  <a:srgbClr val="C0C0C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</a:br>
            <a:r>
              <a:rPr lang="en-US" sz="1200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 </a:t>
            </a:r>
            <a:br>
              <a:rPr lang="de-DE" sz="1200" dirty="0">
                <a:solidFill>
                  <a:schemeClr val="bg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</a:br>
            <a:endParaRPr lang="en-US" sz="1200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827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E72B66-C894-6E9D-16F2-DA8EE1974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0919"/>
            <a:ext cx="10515600" cy="1125415"/>
          </a:xfrm>
        </p:spPr>
        <p:txBody>
          <a:bodyPr>
            <a:normAutofit/>
          </a:bodyPr>
          <a:lstStyle/>
          <a:p>
            <a:r>
              <a:rPr lang="hu-HU" sz="3200" dirty="0" err="1">
                <a:latin typeface="Garamond" panose="02020404030301010803" pitchFamily="18" charset="0"/>
              </a:rPr>
              <a:t>Selected</a:t>
            </a:r>
            <a:r>
              <a:rPr lang="hu-HU" sz="3200" dirty="0">
                <a:latin typeface="Garamond" panose="02020404030301010803" pitchFamily="18" charset="0"/>
              </a:rPr>
              <a:t> </a:t>
            </a:r>
            <a:r>
              <a:rPr lang="hu-HU" sz="3200" dirty="0" err="1">
                <a:latin typeface="Garamond" panose="02020404030301010803" pitchFamily="18" charset="0"/>
              </a:rPr>
              <a:t>Literure</a:t>
            </a:r>
            <a:endParaRPr lang="en-US" sz="3200" dirty="0">
              <a:latin typeface="Garamond" panose="02020404030301010803" pitchFamily="18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E868EB-22F4-93A2-7855-EB7A16E1E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6334"/>
            <a:ext cx="10515600" cy="4860629"/>
          </a:xfrm>
        </p:spPr>
        <p:txBody>
          <a:bodyPr>
            <a:normAutofit fontScale="92500" lnSpcReduction="10000"/>
          </a:bodyPr>
          <a:lstStyle/>
          <a:p>
            <a:pPr marL="803275" indent="-803275">
              <a:buNone/>
            </a:pP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Enfield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,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N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J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 2014.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Transmission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biases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in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the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cultural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evolution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of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language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: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toward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an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explanatory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framework</a:t>
            </a:r>
            <a:r>
              <a:rPr lang="hu-HU" sz="1800" dirty="0">
                <a:latin typeface="Garamond" panose="02020404030301010803" pitchFamily="18" charset="0"/>
                <a:ea typeface="Calibri" panose="020F0502020204030204" pitchFamily="34" charset="0"/>
              </a:rPr>
              <a:t>,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325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–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335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 In: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Dor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, D.,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C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Knight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, and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J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Lewis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(</a:t>
            </a:r>
            <a:r>
              <a:rPr lang="hu-HU" sz="180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eds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.), </a:t>
            </a:r>
            <a:r>
              <a:rPr lang="en-US" sz="1800" i="1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The</a:t>
            </a:r>
            <a:r>
              <a:rPr lang="hu-HU" sz="1800" i="1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Social</a:t>
            </a:r>
            <a:r>
              <a:rPr lang="hu-HU" sz="1800" i="1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Origins</a:t>
            </a:r>
            <a:r>
              <a:rPr lang="hu-HU" sz="1800" i="1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of</a:t>
            </a:r>
            <a:r>
              <a:rPr lang="hu-HU" sz="1800" i="1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Language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Oxford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U</a:t>
            </a:r>
            <a:r>
              <a:rPr lang="hu-HU" sz="180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niversity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Press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endParaRPr lang="hu-HU" sz="1800" dirty="0">
              <a:effectLst/>
              <a:latin typeface="Garamond" panose="02020404030301010803" pitchFamily="18" charset="0"/>
              <a:ea typeface="Calibri" panose="020F0502020204030204" pitchFamily="34" charset="0"/>
            </a:endParaRPr>
          </a:p>
          <a:p>
            <a:pPr marL="803275" indent="-803275">
              <a:buNone/>
            </a:pPr>
            <a:r>
              <a:rPr lang="en-US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Gray</a:t>
            </a:r>
            <a:r>
              <a:rPr lang="hu-HU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, </a:t>
            </a:r>
            <a:r>
              <a:rPr lang="en-US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R</a:t>
            </a:r>
            <a:r>
              <a:rPr lang="hu-HU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. </a:t>
            </a:r>
            <a:r>
              <a:rPr lang="en-US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D</a:t>
            </a:r>
            <a:r>
              <a:rPr lang="hu-HU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., </a:t>
            </a:r>
            <a:r>
              <a:rPr lang="en-US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Q</a:t>
            </a:r>
            <a:r>
              <a:rPr lang="hu-HU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. </a:t>
            </a:r>
            <a:r>
              <a:rPr lang="en-US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D</a:t>
            </a:r>
            <a:r>
              <a:rPr lang="hu-HU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. </a:t>
            </a:r>
            <a:r>
              <a:rPr lang="en-US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Atkinson</a:t>
            </a:r>
            <a:r>
              <a:rPr lang="hu-HU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 &amp; </a:t>
            </a:r>
            <a:r>
              <a:rPr lang="en-US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S</a:t>
            </a:r>
            <a:r>
              <a:rPr lang="hu-HU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. </a:t>
            </a:r>
            <a:r>
              <a:rPr lang="en-US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J</a:t>
            </a:r>
            <a:r>
              <a:rPr lang="hu-HU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. </a:t>
            </a:r>
            <a:r>
              <a:rPr lang="en-US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Greenhill</a:t>
            </a:r>
            <a:r>
              <a:rPr lang="hu-HU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. 2011. </a:t>
            </a:r>
            <a:r>
              <a:rPr lang="en-US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Language</a:t>
            </a:r>
            <a:r>
              <a:rPr lang="hu-HU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Evolution</a:t>
            </a:r>
            <a:r>
              <a:rPr lang="hu-HU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and</a:t>
            </a:r>
            <a:r>
              <a:rPr lang="hu-HU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Human</a:t>
            </a:r>
            <a:r>
              <a:rPr lang="hu-HU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History</a:t>
            </a:r>
            <a:r>
              <a:rPr lang="hu-HU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: </a:t>
            </a:r>
            <a:r>
              <a:rPr lang="en-US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what</a:t>
            </a:r>
            <a:r>
              <a:rPr lang="hu-HU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a</a:t>
            </a:r>
            <a:r>
              <a:rPr lang="hu-HU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difference</a:t>
            </a:r>
            <a:r>
              <a:rPr lang="hu-HU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 a </a:t>
            </a:r>
            <a:r>
              <a:rPr lang="en-US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date</a:t>
            </a:r>
            <a:r>
              <a:rPr lang="hu-HU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makes</a:t>
            </a:r>
            <a:r>
              <a:rPr lang="hu-HU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. </a:t>
            </a:r>
            <a:r>
              <a:rPr lang="en-US" sz="1800" i="1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Philosophical</a:t>
            </a:r>
            <a:r>
              <a:rPr lang="hu-HU" sz="1800" i="1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 </a:t>
            </a:r>
            <a:r>
              <a:rPr lang="en-US" sz="1800" i="1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Transactions</a:t>
            </a:r>
            <a:r>
              <a:rPr lang="hu-HU" sz="1800" i="1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 </a:t>
            </a:r>
            <a:r>
              <a:rPr lang="en-US" sz="1800" i="1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of</a:t>
            </a:r>
            <a:r>
              <a:rPr lang="hu-HU" sz="1800" i="1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 </a:t>
            </a:r>
            <a:r>
              <a:rPr lang="en-US" sz="1800" i="1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the</a:t>
            </a:r>
            <a:r>
              <a:rPr lang="hu-HU" sz="1800" i="1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 </a:t>
            </a:r>
            <a:r>
              <a:rPr lang="en-US" sz="1800" i="1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Royal</a:t>
            </a:r>
            <a:r>
              <a:rPr lang="hu-HU" sz="1800" i="1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 </a:t>
            </a:r>
            <a:r>
              <a:rPr lang="en-US" sz="1800" i="1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Society</a:t>
            </a:r>
            <a:r>
              <a:rPr lang="hu-HU" sz="1800" i="1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 </a:t>
            </a:r>
            <a:r>
              <a:rPr lang="en-US" sz="1800" i="1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B</a:t>
            </a:r>
            <a:r>
              <a:rPr lang="hu-HU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, </a:t>
            </a:r>
            <a:r>
              <a:rPr lang="en-US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366</a:t>
            </a:r>
            <a:r>
              <a:rPr lang="hu-HU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: </a:t>
            </a:r>
            <a:r>
              <a:rPr lang="en-US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1090</a:t>
            </a:r>
            <a:r>
              <a:rPr lang="hu-HU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–</a:t>
            </a:r>
            <a:r>
              <a:rPr lang="en-US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1100</a:t>
            </a:r>
            <a:r>
              <a:rPr lang="hu-HU" sz="1800" kern="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TimesNewRomanPSMT"/>
              </a:rPr>
              <a:t>.</a:t>
            </a:r>
          </a:p>
          <a:p>
            <a:pPr marL="803275" indent="-803275">
              <a:buNone/>
            </a:pP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Keyser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, C.,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V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  <a:r>
              <a:rPr lang="en-US" sz="180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Zvénigorosky</a:t>
            </a:r>
            <a:r>
              <a:rPr lang="hu-HU" sz="1800" dirty="0">
                <a:latin typeface="Garamond" panose="02020404030301010803" pitchFamily="18" charset="0"/>
                <a:ea typeface="Calibri" panose="020F0502020204030204" pitchFamily="34" charset="0"/>
              </a:rPr>
              <a:t>,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Tsagaan</a:t>
            </a:r>
            <a:r>
              <a:rPr lang="hu-HU" sz="1800" dirty="0">
                <a:latin typeface="Garamond" panose="02020404030301010803" pitchFamily="18" charset="0"/>
                <a:ea typeface="Calibri" panose="020F0502020204030204" pitchFamily="34" charset="0"/>
              </a:rPr>
              <a:t>,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E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  <a:r>
              <a:rPr lang="en-US" sz="180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Crubézy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, </a:t>
            </a:r>
            <a:r>
              <a:rPr lang="en-US" sz="1800" i="1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et</a:t>
            </a:r>
            <a:r>
              <a:rPr lang="hu-HU" sz="1800" i="1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al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2021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Genetic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evidence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suggests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hu-HU" sz="1800" dirty="0">
                <a:latin typeface="Garamond" panose="02020404030301010803" pitchFamily="18" charset="0"/>
                <a:ea typeface="Calibri" panose="020F0502020204030204" pitchFamily="34" charset="0"/>
              </a:rPr>
              <a:t>a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sense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of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family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parity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and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conquest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in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the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Xiongnu</a:t>
            </a:r>
            <a:r>
              <a:rPr lang="hu-HU" sz="1800" dirty="0"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Iron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Age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nomads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of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Mongolia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  <a:r>
              <a:rPr lang="en-US" sz="1800" i="1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Human</a:t>
            </a:r>
            <a:r>
              <a:rPr lang="hu-HU" sz="1800" i="1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Genetic</a:t>
            </a:r>
            <a:r>
              <a:rPr lang="hu-HU" sz="1800" i="1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s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,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140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: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349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–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359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</a:t>
            </a:r>
          </a:p>
          <a:p>
            <a:pPr marL="803275" indent="-803275">
              <a:buNone/>
            </a:pPr>
            <a:r>
              <a:rPr lang="hu-HU" sz="1800" kern="0" dirty="0">
                <a:effectLst/>
                <a:latin typeface="Garamond" panose="02020404030301010803" pitchFamily="18" charset="0"/>
                <a:ea typeface="TimesNewRomanPSMT"/>
              </a:rPr>
              <a:t>Lee, J.-Y. &amp; S. </a:t>
            </a:r>
            <a:r>
              <a:rPr lang="hu-HU" sz="1800" kern="0" dirty="0" err="1">
                <a:effectLst/>
                <a:latin typeface="Garamond" panose="02020404030301010803" pitchFamily="18" charset="0"/>
                <a:ea typeface="TimesNewRomanPSMT"/>
              </a:rPr>
              <a:t>Kuang</a:t>
            </a:r>
            <a:r>
              <a:rPr lang="hu-HU" sz="1800" kern="0" dirty="0">
                <a:effectLst/>
                <a:latin typeface="Garamond" panose="02020404030301010803" pitchFamily="18" charset="0"/>
                <a:ea typeface="TimesNewRomanPSMT"/>
              </a:rPr>
              <a:t>.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A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Comparative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Analysis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of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Chinese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Historical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Sources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and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Y-DNA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Studies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with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Regard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to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 err="1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th</a:t>
            </a:r>
            <a:r>
              <a:rPr lang="hu-HU" sz="1800" kern="0" dirty="0">
                <a:solidFill>
                  <a:srgbClr val="0D0D0D"/>
                </a:solidFill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e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Early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and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Medieval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Turkic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Peoples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  <a:r>
              <a:rPr lang="en-US" sz="1800" i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Inner</a:t>
            </a:r>
            <a:r>
              <a:rPr lang="hu-HU" sz="1800" i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i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Asia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,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19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(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2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),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197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–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239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.</a:t>
            </a:r>
            <a:endParaRPr lang="hu-HU" sz="1800" kern="0" dirty="0">
              <a:effectLst/>
              <a:latin typeface="Garamond" panose="02020404030301010803" pitchFamily="18" charset="0"/>
              <a:ea typeface="TimesNewRomanPSMT"/>
            </a:endParaRPr>
          </a:p>
          <a:p>
            <a:pPr marL="803275" indent="-803275">
              <a:buNone/>
            </a:pP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Mary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, L., </a:t>
            </a: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V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  <a:r>
              <a:rPr lang="en-US" sz="1800" kern="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Zvénigorosky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, </a:t>
            </a: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C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Keyser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, </a:t>
            </a:r>
            <a:r>
              <a:rPr lang="en-US" sz="18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et</a:t>
            </a:r>
            <a:r>
              <a:rPr lang="hu-HU" sz="18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al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2019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Genetic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kinship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and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admixture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in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Iron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Age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Scytho</a:t>
            </a: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-Siberians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  <a:r>
              <a:rPr lang="en-US" sz="18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Human</a:t>
            </a:r>
            <a:r>
              <a:rPr lang="hu-HU" sz="18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Genetics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, </a:t>
            </a: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138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(</a:t>
            </a: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4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): </a:t>
            </a: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411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–</a:t>
            </a: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423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</a:t>
            </a:r>
          </a:p>
          <a:p>
            <a:pPr marL="803275" indent="-803275">
              <a:buNone/>
            </a:pPr>
            <a:r>
              <a:rPr lang="hu-HU" sz="1800" kern="0" dirty="0" err="1">
                <a:latin typeface="Garamond" panose="02020404030301010803" pitchFamily="18" charset="0"/>
                <a:ea typeface="Calibri" panose="020F0502020204030204" pitchFamily="34" charset="0"/>
              </a:rPr>
              <a:t>Matras</a:t>
            </a:r>
            <a:r>
              <a:rPr lang="hu-HU" sz="1800" kern="0" dirty="0">
                <a:latin typeface="Garamond" panose="02020404030301010803" pitchFamily="18" charset="0"/>
                <a:ea typeface="Calibri" panose="020F0502020204030204" pitchFamily="34" charset="0"/>
              </a:rPr>
              <a:t>, Y. &amp; P. Bakker (</a:t>
            </a:r>
            <a:r>
              <a:rPr lang="hu-HU" sz="1800" kern="0" dirty="0" err="1">
                <a:latin typeface="Garamond" panose="02020404030301010803" pitchFamily="18" charset="0"/>
                <a:ea typeface="Calibri" panose="020F0502020204030204" pitchFamily="34" charset="0"/>
              </a:rPr>
              <a:t>eds</a:t>
            </a:r>
            <a:r>
              <a:rPr lang="hu-HU" sz="1800" kern="0" dirty="0">
                <a:latin typeface="Garamond" panose="02020404030301010803" pitchFamily="18" charset="0"/>
                <a:ea typeface="Calibri" panose="020F0502020204030204" pitchFamily="34" charset="0"/>
              </a:rPr>
              <a:t>.). 2003. </a:t>
            </a:r>
            <a:r>
              <a:rPr lang="hu-HU" sz="1800" i="1" kern="0" dirty="0">
                <a:latin typeface="Garamond" panose="02020404030301010803" pitchFamily="18" charset="0"/>
                <a:ea typeface="Calibri" panose="020F0502020204030204" pitchFamily="34" charset="0"/>
              </a:rPr>
              <a:t>The Mixed </a:t>
            </a:r>
            <a:r>
              <a:rPr lang="hu-HU" sz="1800" i="1" kern="0" dirty="0" err="1">
                <a:latin typeface="Garamond" panose="02020404030301010803" pitchFamily="18" charset="0"/>
                <a:ea typeface="Calibri" panose="020F0502020204030204" pitchFamily="34" charset="0"/>
              </a:rPr>
              <a:t>Language</a:t>
            </a:r>
            <a:r>
              <a:rPr lang="hu-HU" sz="1800" i="1" kern="0" dirty="0"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hu-HU" sz="1800" i="1" kern="0" dirty="0" err="1">
                <a:latin typeface="Garamond" panose="02020404030301010803" pitchFamily="18" charset="0"/>
                <a:ea typeface="Calibri" panose="020F0502020204030204" pitchFamily="34" charset="0"/>
              </a:rPr>
              <a:t>Debate</a:t>
            </a:r>
            <a:r>
              <a:rPr lang="hu-HU" sz="1800" i="1" kern="0" dirty="0">
                <a:latin typeface="Garamond" panose="02020404030301010803" pitchFamily="18" charset="0"/>
                <a:ea typeface="Calibri" panose="020F0502020204030204" pitchFamily="34" charset="0"/>
              </a:rPr>
              <a:t>: </a:t>
            </a:r>
            <a:r>
              <a:rPr lang="hu-HU" sz="1800" i="1" kern="0" dirty="0" err="1">
                <a:latin typeface="Garamond" panose="02020404030301010803" pitchFamily="18" charset="0"/>
                <a:ea typeface="Calibri" panose="020F0502020204030204" pitchFamily="34" charset="0"/>
              </a:rPr>
              <a:t>Theoretical</a:t>
            </a:r>
            <a:r>
              <a:rPr lang="hu-HU" sz="1800" i="1" kern="0" dirty="0">
                <a:latin typeface="Garamond" panose="02020404030301010803" pitchFamily="18" charset="0"/>
                <a:ea typeface="Calibri" panose="020F0502020204030204" pitchFamily="34" charset="0"/>
              </a:rPr>
              <a:t> and </a:t>
            </a:r>
            <a:r>
              <a:rPr lang="hu-HU" sz="1800" i="1" kern="0" dirty="0" err="1">
                <a:latin typeface="Garamond" panose="02020404030301010803" pitchFamily="18" charset="0"/>
                <a:ea typeface="Calibri" panose="020F0502020204030204" pitchFamily="34" charset="0"/>
              </a:rPr>
              <a:t>Empirical</a:t>
            </a:r>
            <a:r>
              <a:rPr lang="hu-HU" sz="1800" i="1" kern="0" dirty="0"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hu-HU" sz="1800" i="1" kern="0" dirty="0" err="1">
                <a:latin typeface="Garamond" panose="02020404030301010803" pitchFamily="18" charset="0"/>
                <a:ea typeface="Calibri" panose="020F0502020204030204" pitchFamily="34" charset="0"/>
              </a:rPr>
              <a:t>Advances</a:t>
            </a:r>
            <a:r>
              <a:rPr lang="hu-HU" sz="1800" kern="0" dirty="0">
                <a:latin typeface="Garamond" panose="02020404030301010803" pitchFamily="18" charset="0"/>
                <a:ea typeface="Calibri" panose="020F0502020204030204" pitchFamily="34" charset="0"/>
              </a:rPr>
              <a:t>. Berlin &amp; New York: </a:t>
            </a:r>
            <a:r>
              <a:rPr lang="hu-HU" sz="1800" kern="0" dirty="0" err="1">
                <a:latin typeface="Garamond" panose="02020404030301010803" pitchFamily="18" charset="0"/>
                <a:ea typeface="Calibri" panose="020F0502020204030204" pitchFamily="34" charset="0"/>
              </a:rPr>
              <a:t>Mouton</a:t>
            </a:r>
            <a:r>
              <a:rPr lang="hu-HU" sz="1800" kern="0" dirty="0">
                <a:latin typeface="Garamond" panose="02020404030301010803" pitchFamily="18" charset="0"/>
                <a:ea typeface="Calibri" panose="020F0502020204030204" pitchFamily="34" charset="0"/>
              </a:rPr>
              <a:t> de </a:t>
            </a:r>
            <a:r>
              <a:rPr lang="hu-HU" sz="1800" kern="0" dirty="0" err="1">
                <a:latin typeface="Garamond" panose="02020404030301010803" pitchFamily="18" charset="0"/>
                <a:ea typeface="Calibri" panose="020F0502020204030204" pitchFamily="34" charset="0"/>
              </a:rPr>
              <a:t>Gruyter</a:t>
            </a:r>
            <a:r>
              <a:rPr lang="hu-HU" sz="1800" kern="0" dirty="0">
                <a:latin typeface="Garamond" panose="02020404030301010803" pitchFamily="18" charset="0"/>
                <a:ea typeface="Calibri" panose="020F0502020204030204" pitchFamily="34" charset="0"/>
              </a:rPr>
              <a:t>.</a:t>
            </a:r>
            <a:endParaRPr lang="hu-HU" sz="1800" kern="0" dirty="0">
              <a:effectLst/>
              <a:latin typeface="Garamond" panose="02020404030301010803" pitchFamily="18" charset="0"/>
              <a:ea typeface="Calibri" panose="020F0502020204030204" pitchFamily="34" charset="0"/>
            </a:endParaRPr>
          </a:p>
          <a:p>
            <a:pPr marL="803275" indent="-803275">
              <a:buNone/>
            </a:pP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Uchiyama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, J.,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J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C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Gillam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,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A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Savelyev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,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C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Ning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2020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Population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dynamics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in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Northern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Eurasian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forests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: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a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long-term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perspective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from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Northeast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Asia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  <a:r>
              <a:rPr lang="en-US" sz="1800" i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Evolutionary</a:t>
            </a:r>
            <a:r>
              <a:rPr lang="hu-HU" sz="1800" i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i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Human</a:t>
            </a:r>
            <a:r>
              <a:rPr lang="hu-HU" sz="1800" i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i="1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Sciences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,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2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(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e16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): 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1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–</a:t>
            </a:r>
            <a:r>
              <a:rPr lang="en-US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19</a:t>
            </a:r>
            <a:r>
              <a:rPr lang="hu-HU" sz="1800" kern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.</a:t>
            </a:r>
            <a:endParaRPr lang="hu-HU" sz="1800" kern="0" dirty="0">
              <a:effectLst/>
              <a:latin typeface="Garamond" panose="02020404030301010803" pitchFamily="18" charset="0"/>
              <a:ea typeface="Calibri" panose="020F0502020204030204" pitchFamily="34" charset="0"/>
            </a:endParaRPr>
          </a:p>
          <a:p>
            <a:pPr marL="803275" indent="-803275">
              <a:buNone/>
            </a:pPr>
            <a:r>
              <a:rPr lang="en-US" sz="1800" kern="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Unterländer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, M. </a:t>
            </a:r>
            <a:r>
              <a:rPr lang="en-US" sz="18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et</a:t>
            </a:r>
            <a:r>
              <a:rPr lang="hu-HU" sz="18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al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2017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</a:t>
            </a: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Ancestry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and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demography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and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descendants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of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Iron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Age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nomads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of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the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Eurasian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Steppe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  <a:r>
              <a:rPr lang="en-US" sz="18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Nature</a:t>
            </a:r>
            <a:r>
              <a:rPr lang="hu-HU" sz="18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Communications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, </a:t>
            </a: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8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: </a:t>
            </a:r>
            <a:r>
              <a:rPr lang="en-US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14615</a:t>
            </a:r>
            <a:r>
              <a:rPr lang="hu-HU" sz="18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</a:t>
            </a:r>
          </a:p>
          <a:p>
            <a:pPr marL="803275" indent="-803275">
              <a:buNone/>
            </a:pPr>
            <a:r>
              <a:rPr lang="hu-HU" sz="1800" kern="0" dirty="0" err="1">
                <a:latin typeface="Garamond" panose="02020404030301010803" pitchFamily="18" charset="0"/>
              </a:rPr>
              <a:t>Vovin</a:t>
            </a:r>
            <a:r>
              <a:rPr lang="hu-HU" sz="1800" kern="0" dirty="0">
                <a:latin typeface="Garamond" panose="02020404030301010803" pitchFamily="18" charset="0"/>
              </a:rPr>
              <a:t>, A. 2000. </a:t>
            </a:r>
            <a:r>
              <a:rPr lang="hu-HU" sz="1800" kern="0" dirty="0" err="1">
                <a:latin typeface="Garamond" panose="02020404030301010803" pitchFamily="18" charset="0"/>
              </a:rPr>
              <a:t>Did</a:t>
            </a:r>
            <a:r>
              <a:rPr lang="hu-HU" sz="1800" kern="0" dirty="0">
                <a:latin typeface="Garamond" panose="02020404030301010803" pitchFamily="18" charset="0"/>
              </a:rPr>
              <a:t> </a:t>
            </a:r>
            <a:r>
              <a:rPr lang="hu-HU" sz="1800" kern="0" dirty="0" err="1">
                <a:latin typeface="Garamond" panose="02020404030301010803" pitchFamily="18" charset="0"/>
              </a:rPr>
              <a:t>the</a:t>
            </a:r>
            <a:r>
              <a:rPr lang="hu-HU" sz="1800" kern="0" dirty="0">
                <a:latin typeface="Garamond" panose="02020404030301010803" pitchFamily="18" charset="0"/>
              </a:rPr>
              <a:t> </a:t>
            </a:r>
            <a:r>
              <a:rPr lang="hu-HU" sz="1800" kern="0" dirty="0" err="1">
                <a:latin typeface="Garamond" panose="02020404030301010803" pitchFamily="18" charset="0"/>
              </a:rPr>
              <a:t>Xiongnu</a:t>
            </a:r>
            <a:r>
              <a:rPr lang="hu-HU" sz="1800" kern="0" dirty="0">
                <a:latin typeface="Garamond" panose="02020404030301010803" pitchFamily="18" charset="0"/>
              </a:rPr>
              <a:t> </a:t>
            </a:r>
            <a:r>
              <a:rPr lang="hu-HU" sz="1800" kern="0" dirty="0" err="1">
                <a:latin typeface="Garamond" panose="02020404030301010803" pitchFamily="18" charset="0"/>
              </a:rPr>
              <a:t>Speak</a:t>
            </a:r>
            <a:r>
              <a:rPr lang="hu-HU" sz="1800" kern="0" dirty="0">
                <a:latin typeface="Garamond" panose="02020404030301010803" pitchFamily="18" charset="0"/>
              </a:rPr>
              <a:t> a </a:t>
            </a:r>
            <a:r>
              <a:rPr lang="hu-HU" sz="1800" kern="0" dirty="0" err="1">
                <a:latin typeface="Garamond" panose="02020404030301010803" pitchFamily="18" charset="0"/>
              </a:rPr>
              <a:t>Yeniseian</a:t>
            </a:r>
            <a:r>
              <a:rPr lang="hu-HU" sz="1800" kern="0" dirty="0">
                <a:latin typeface="Garamond" panose="02020404030301010803" pitchFamily="18" charset="0"/>
              </a:rPr>
              <a:t> </a:t>
            </a:r>
            <a:r>
              <a:rPr lang="hu-HU" sz="1800" kern="0" dirty="0" err="1">
                <a:latin typeface="Garamond" panose="02020404030301010803" pitchFamily="18" charset="0"/>
              </a:rPr>
              <a:t>Language</a:t>
            </a:r>
            <a:r>
              <a:rPr lang="hu-HU" sz="1800" kern="0" dirty="0">
                <a:latin typeface="Garamond" panose="02020404030301010803" pitchFamily="18" charset="0"/>
              </a:rPr>
              <a:t>? </a:t>
            </a:r>
            <a:r>
              <a:rPr lang="hu-HU" sz="1800" i="1" kern="0" dirty="0" err="1">
                <a:latin typeface="Garamond" panose="02020404030301010803" pitchFamily="18" charset="0"/>
              </a:rPr>
              <a:t>Central</a:t>
            </a:r>
            <a:r>
              <a:rPr lang="hu-HU" sz="1800" i="1" kern="0" dirty="0">
                <a:latin typeface="Garamond" panose="02020404030301010803" pitchFamily="18" charset="0"/>
              </a:rPr>
              <a:t> </a:t>
            </a:r>
            <a:r>
              <a:rPr lang="hu-HU" sz="1800" i="1" kern="0" dirty="0" err="1">
                <a:latin typeface="Garamond" panose="02020404030301010803" pitchFamily="18" charset="0"/>
              </a:rPr>
              <a:t>Asiatic</a:t>
            </a:r>
            <a:r>
              <a:rPr lang="hu-HU" sz="1800" i="1" kern="0" dirty="0">
                <a:latin typeface="Garamond" panose="02020404030301010803" pitchFamily="18" charset="0"/>
              </a:rPr>
              <a:t> Journal</a:t>
            </a:r>
            <a:r>
              <a:rPr lang="hu-HU" sz="1800" kern="0" dirty="0">
                <a:latin typeface="Garamond" panose="02020404030301010803" pitchFamily="18" charset="0"/>
              </a:rPr>
              <a:t>, 44 (1): 87–104.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557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23A5E9-699E-7963-B451-F84054AEB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7324"/>
            <a:ext cx="10515600" cy="939300"/>
          </a:xfrm>
        </p:spPr>
        <p:txBody>
          <a:bodyPr>
            <a:normAutofit/>
          </a:bodyPr>
          <a:lstStyle/>
          <a:p>
            <a:r>
              <a:rPr lang="hu-HU" sz="2800" b="1" kern="0" dirty="0">
                <a:solidFill>
                  <a:srgbClr val="212121"/>
                </a:solidFill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L</a:t>
            </a:r>
            <a:r>
              <a:rPr lang="en-US" sz="2800" b="1" kern="0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inguistics</a:t>
            </a:r>
            <a:r>
              <a:rPr lang="en-US" sz="2800" b="1" kern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, </a:t>
            </a:r>
            <a:r>
              <a:rPr lang="hu-HU" sz="2800" b="1" kern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A</a:t>
            </a:r>
            <a:r>
              <a:rPr lang="en-US" sz="2800" b="1" kern="0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nthropology</a:t>
            </a:r>
            <a:r>
              <a:rPr lang="en-US" sz="2800" b="1" kern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, </a:t>
            </a:r>
            <a:r>
              <a:rPr lang="hu-HU" sz="2800" b="1" kern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A</a:t>
            </a:r>
            <a:r>
              <a:rPr lang="en-US" sz="2800" b="1" kern="0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rchaeology</a:t>
            </a:r>
            <a:r>
              <a:rPr lang="hu-HU" sz="2800" b="1" kern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,</a:t>
            </a:r>
            <a:r>
              <a:rPr lang="en-US" sz="2800" b="1" kern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and </a:t>
            </a:r>
            <a:r>
              <a:rPr lang="hu-HU" sz="2800" b="1" kern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G</a:t>
            </a:r>
            <a:r>
              <a:rPr lang="en-US" sz="2800" b="1" kern="0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enetics</a:t>
            </a:r>
            <a:endParaRPr lang="en-US" sz="28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157E89-CEEE-9F1B-3C69-CFE94DC4B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3807"/>
            <a:ext cx="10515600" cy="46531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“</a:t>
            </a:r>
            <a:r>
              <a:rPr lang="en-US" sz="2000" kern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Historical inference is at its most powerful when </a:t>
            </a:r>
            <a:r>
              <a:rPr lang="en-US" sz="2000" b="1" kern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independent lines of evidence can be integrated into a coherent account</a:t>
            </a:r>
            <a:r>
              <a:rPr lang="en-US" sz="2000" kern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. Dating linguistic and cultural lineages can potentially play a vital role in the integration of evidence from </a:t>
            </a:r>
            <a:r>
              <a:rPr lang="en-US" sz="2000" b="1" kern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linguistics, anthropology, archaeology</a:t>
            </a:r>
            <a:r>
              <a:rPr lang="hu-HU" sz="2000" b="1" kern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,</a:t>
            </a:r>
            <a:r>
              <a:rPr lang="en-US" sz="2000" b="1" kern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and genetics</a:t>
            </a:r>
            <a:r>
              <a:rPr lang="en-US" sz="2000" kern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.</a:t>
            </a:r>
            <a:r>
              <a:rPr lang="hu-HU" sz="2000" kern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[…]”</a:t>
            </a:r>
            <a:endParaRPr lang="hu-HU" sz="2000" kern="0" dirty="0">
              <a:solidFill>
                <a:srgbClr val="212121"/>
              </a:solidFill>
              <a:highlight>
                <a:srgbClr val="FFFFFF"/>
              </a:highlight>
              <a:latin typeface="Garamond" panose="02020404030301010803" pitchFamily="18" charset="0"/>
            </a:endParaRPr>
          </a:p>
          <a:p>
            <a:pPr marL="0" indent="0" algn="r">
              <a:buNone/>
            </a:pPr>
            <a:r>
              <a:rPr lang="hu-HU" sz="2000" kern="0" dirty="0">
                <a:solidFill>
                  <a:srgbClr val="212121"/>
                </a:solidFill>
                <a:highlight>
                  <a:srgbClr val="FFFFFF"/>
                </a:highlight>
                <a:latin typeface="Garamond" panose="02020404030301010803" pitchFamily="18" charset="0"/>
              </a:rPr>
              <a:t>(Gray, </a:t>
            </a:r>
            <a:r>
              <a:rPr lang="hu-HU" sz="2000" kern="0" dirty="0" err="1">
                <a:solidFill>
                  <a:srgbClr val="212121"/>
                </a:solidFill>
                <a:highlight>
                  <a:srgbClr val="FFFFFF"/>
                </a:highlight>
                <a:latin typeface="Garamond" panose="02020404030301010803" pitchFamily="18" charset="0"/>
              </a:rPr>
              <a:t>Atkinson</a:t>
            </a:r>
            <a:r>
              <a:rPr lang="hu-HU" sz="2000" kern="0" dirty="0">
                <a:solidFill>
                  <a:srgbClr val="212121"/>
                </a:solidFill>
                <a:highlight>
                  <a:srgbClr val="FFFFFF"/>
                </a:highlight>
                <a:latin typeface="Garamond" panose="02020404030301010803" pitchFamily="18" charset="0"/>
              </a:rPr>
              <a:t> &amp; </a:t>
            </a:r>
            <a:r>
              <a:rPr lang="hu-HU" sz="2000" kern="0" dirty="0" err="1">
                <a:solidFill>
                  <a:srgbClr val="212121"/>
                </a:solidFill>
                <a:highlight>
                  <a:srgbClr val="FFFFFF"/>
                </a:highlight>
                <a:latin typeface="Garamond" panose="02020404030301010803" pitchFamily="18" charset="0"/>
              </a:rPr>
              <a:t>Greenhill</a:t>
            </a:r>
            <a:r>
              <a:rPr lang="hu-HU" sz="2000" kern="0" dirty="0">
                <a:solidFill>
                  <a:srgbClr val="212121"/>
                </a:solidFill>
                <a:highlight>
                  <a:srgbClr val="FFFFFF"/>
                </a:highlight>
                <a:latin typeface="Garamond" panose="02020404030301010803" pitchFamily="18" charset="0"/>
              </a:rPr>
              <a:t> 2011: 1090)</a:t>
            </a:r>
            <a:endParaRPr lang="en-US" sz="2000" dirty="0">
              <a:latin typeface="Garamond" panose="02020404030301010803" pitchFamily="18" charset="0"/>
            </a:endParaRPr>
          </a:p>
        </p:txBody>
      </p:sp>
      <p:pic>
        <p:nvPicPr>
          <p:cNvPr id="5" name="Grafik 4" descr="Ein Bild, das Kreis, Entwurf, Karte, Diagramm enthält.&#10;&#10;Automatisch generierte Beschreibung">
            <a:extLst>
              <a:ext uri="{FF2B5EF4-FFF2-40B4-BE49-F238E27FC236}">
                <a16:creationId xmlns:a16="http://schemas.microsoft.com/office/drawing/2014/main" id="{831DA7C6-6E83-092E-17C2-1554AA7D0C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71" y="2979709"/>
            <a:ext cx="6269262" cy="3223138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E66ABA65-C8F6-8771-C678-58BFB14389CA}"/>
              </a:ext>
            </a:extLst>
          </p:cNvPr>
          <p:cNvSpPr txBox="1"/>
          <p:nvPr/>
        </p:nvSpPr>
        <p:spPr>
          <a:xfrm>
            <a:off x="7252139" y="2979709"/>
            <a:ext cx="410166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Mong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hu-HU" sz="1800" i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khirigsuur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</a:t>
            </a:r>
            <a:r>
              <a:rPr lang="en-US" sz="1800" i="1" dirty="0" err="1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Хиргисүүр</a:t>
            </a:r>
            <a:r>
              <a:rPr lang="hu-HU" sz="1800" dirty="0"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hu-HU" sz="1800" i="1" dirty="0"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~ </a:t>
            </a:r>
            <a:r>
              <a:rPr lang="hu-HU" sz="1800" dirty="0" err="1"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Hung</a:t>
            </a:r>
            <a:r>
              <a:rPr lang="hu-HU" sz="1800" dirty="0"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hu-HU" sz="1800" i="1" dirty="0"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kereksír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‘</a:t>
            </a:r>
            <a:r>
              <a:rPr lang="hu-HU" sz="1800" dirty="0" err="1"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round</a:t>
            </a:r>
            <a:r>
              <a:rPr lang="hu-HU" sz="1800" dirty="0"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800" dirty="0" err="1"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grave</a:t>
            </a:r>
            <a:r>
              <a:rPr lang="hu-HU" dirty="0"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’; </a:t>
            </a:r>
            <a:r>
              <a:rPr lang="hu-HU" sz="18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Hung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‘</a:t>
            </a:r>
            <a:r>
              <a:rPr lang="en-US" sz="1800" b="1" i="1" u="sng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sür</a:t>
            </a:r>
            <a:r>
              <a:rPr lang="en-US" sz="18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ásóknak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 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1543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CE; </a:t>
            </a:r>
            <a:r>
              <a:rPr lang="en-US" sz="18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MNy</a:t>
            </a:r>
            <a:r>
              <a:rPr lang="en-US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56: 384; TESZ III, 1976: 546–547</a:t>
            </a:r>
            <a:r>
              <a:rPr lang="hu-HU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endParaRPr lang="hu-HU" dirty="0"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r>
              <a:rPr lang="hu-HU" dirty="0" err="1">
                <a:latin typeface="Garamond" panose="02020404030301010803" pitchFamily="18" charset="0"/>
                <a:cs typeface="Times New Roman" panose="02020603050405020304" pitchFamily="18" charset="0"/>
              </a:rPr>
              <a:t>By</a:t>
            </a:r>
            <a:r>
              <a:rPr lang="hu-HU" dirty="0"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latin typeface="Garamond" panose="02020404030301010803" pitchFamily="18" charset="0"/>
                <a:cs typeface="Times New Roman" panose="02020603050405020304" pitchFamily="18" charset="0"/>
              </a:rPr>
              <a:t>contrast</a:t>
            </a:r>
            <a:r>
              <a:rPr lang="hu-HU" dirty="0">
                <a:latin typeface="Garamond" panose="02020404030301010803" pitchFamily="18" charset="0"/>
                <a:cs typeface="Times New Roman" panose="02020603050405020304" pitchFamily="18" charset="0"/>
              </a:rPr>
              <a:t>: Georg 2002, 2004, 2005, etc.; </a:t>
            </a:r>
            <a:r>
              <a:rPr lang="hu-HU" dirty="0" err="1">
                <a:latin typeface="Garamond" panose="02020404030301010803" pitchFamily="18" charset="0"/>
                <a:cs typeface="Times New Roman" panose="02020603050405020304" pitchFamily="18" charset="0"/>
              </a:rPr>
              <a:t>Vovin</a:t>
            </a:r>
            <a:r>
              <a:rPr lang="hu-HU" dirty="0">
                <a:latin typeface="Garamond" panose="02020404030301010803" pitchFamily="18" charset="0"/>
                <a:cs typeface="Times New Roman" panose="02020603050405020304" pitchFamily="18" charset="0"/>
              </a:rPr>
              <a:t> 2000, 2009, etc.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E771107-67D8-6AFC-63D1-A0E13D052756}"/>
              </a:ext>
            </a:extLst>
          </p:cNvPr>
          <p:cNvSpPr txBox="1"/>
          <p:nvPr/>
        </p:nvSpPr>
        <p:spPr>
          <a:xfrm>
            <a:off x="7252139" y="5279517"/>
            <a:ext cx="4101662" cy="923330"/>
          </a:xfrm>
          <a:prstGeom prst="rect">
            <a:avLst/>
          </a:prstGeom>
          <a:solidFill>
            <a:schemeClr val="bg2"/>
          </a:solidFill>
          <a:ln w="12700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hu-HU" dirty="0">
                <a:latin typeface="Garamond" panose="02020404030301010803" pitchFamily="18" charset="0"/>
              </a:rPr>
              <a:t>The </a:t>
            </a:r>
            <a:r>
              <a:rPr lang="hu-HU" dirty="0" err="1">
                <a:latin typeface="Garamond" panose="02020404030301010803" pitchFamily="18" charset="0"/>
              </a:rPr>
              <a:t>architectural</a:t>
            </a:r>
            <a:r>
              <a:rPr lang="hu-HU" dirty="0">
                <a:latin typeface="Garamond" panose="02020404030301010803" pitchFamily="18" charset="0"/>
              </a:rPr>
              <a:t> </a:t>
            </a:r>
            <a:r>
              <a:rPr lang="hu-HU" dirty="0" err="1">
                <a:latin typeface="Garamond" panose="02020404030301010803" pitchFamily="18" charset="0"/>
              </a:rPr>
              <a:t>style</a:t>
            </a:r>
            <a:r>
              <a:rPr lang="hu-HU" dirty="0">
                <a:latin typeface="Garamond" panose="02020404030301010803" pitchFamily="18" charset="0"/>
              </a:rPr>
              <a:t> of </a:t>
            </a:r>
            <a:r>
              <a:rPr lang="hu-HU" dirty="0" err="1">
                <a:latin typeface="Garamond" panose="02020404030301010803" pitchFamily="18" charset="0"/>
              </a:rPr>
              <a:t>the</a:t>
            </a:r>
            <a:r>
              <a:rPr lang="hu-HU" dirty="0">
                <a:latin typeface="Garamond" panose="02020404030301010803" pitchFamily="18" charset="0"/>
              </a:rPr>
              <a:t> Arzhan-1 </a:t>
            </a:r>
          </a:p>
          <a:p>
            <a:r>
              <a:rPr lang="hu-HU" dirty="0">
                <a:latin typeface="Garamond" panose="02020404030301010803" pitchFamily="18" charset="0"/>
              </a:rPr>
              <a:t>(A; </a:t>
            </a:r>
            <a:r>
              <a:rPr lang="en-US" sz="1800" b="1" i="0" u="none" strike="noStrike" baseline="0" dirty="0">
                <a:latin typeface="Garamond" panose="02020404030301010803" pitchFamily="18" charset="0"/>
              </a:rPr>
              <a:t>8-9th centuries BC</a:t>
            </a:r>
            <a:r>
              <a:rPr lang="hu-HU" sz="1800" b="1" i="0" u="none" strike="noStrike" baseline="0" dirty="0">
                <a:latin typeface="Garamond" panose="02020404030301010803" pitchFamily="18" charset="0"/>
              </a:rPr>
              <a:t>E</a:t>
            </a:r>
            <a:r>
              <a:rPr lang="hu-HU" dirty="0">
                <a:latin typeface="Garamond" panose="02020404030301010803" pitchFamily="18" charset="0"/>
              </a:rPr>
              <a:t>) &amp; Arzhan-2 </a:t>
            </a:r>
          </a:p>
          <a:p>
            <a:r>
              <a:rPr lang="hu-HU" dirty="0">
                <a:latin typeface="Garamond" panose="02020404030301010803" pitchFamily="18" charset="0"/>
              </a:rPr>
              <a:t>(B; </a:t>
            </a:r>
            <a:r>
              <a:rPr lang="hu-HU" b="1" dirty="0">
                <a:latin typeface="Garamond" panose="02020404030301010803" pitchFamily="18" charset="0"/>
              </a:rPr>
              <a:t>7</a:t>
            </a:r>
            <a:r>
              <a:rPr lang="en-US" sz="1800" b="1" i="0" u="none" strike="noStrike" baseline="0" dirty="0" err="1">
                <a:latin typeface="Garamond" panose="02020404030301010803" pitchFamily="18" charset="0"/>
              </a:rPr>
              <a:t>th</a:t>
            </a:r>
            <a:r>
              <a:rPr lang="en-US" sz="1800" b="1" i="0" u="none" strike="noStrike" baseline="0" dirty="0">
                <a:latin typeface="Garamond" panose="02020404030301010803" pitchFamily="18" charset="0"/>
              </a:rPr>
              <a:t> centuries BC</a:t>
            </a:r>
            <a:r>
              <a:rPr lang="hu-HU" dirty="0">
                <a:latin typeface="Garamond" panose="02020404030301010803" pitchFamily="18" charset="0"/>
              </a:rPr>
              <a:t>) </a:t>
            </a:r>
            <a:r>
              <a:rPr lang="hu-HU" dirty="0" err="1">
                <a:latin typeface="Garamond" panose="02020404030301010803" pitchFamily="18" charset="0"/>
              </a:rPr>
              <a:t>barrows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94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B7703D-E196-1026-E58C-B9C20EBC6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718738" cy="1325563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b="1" i="0" u="none" strike="noStrike" baseline="0" dirty="0">
                <a:solidFill>
                  <a:schemeClr val="accent1"/>
                </a:solidFill>
                <a:latin typeface="Garamond" panose="02020404030301010803" pitchFamily="18" charset="0"/>
              </a:rPr>
              <a:t>R1a1a1b2-Z93</a:t>
            </a:r>
            <a:r>
              <a:rPr lang="en-US" sz="2400" b="1" i="0" u="none" strike="noStrike" baseline="0" dirty="0">
                <a:solidFill>
                  <a:srgbClr val="0066FF"/>
                </a:solidFill>
                <a:latin typeface="Garamond" panose="02020404030301010803" pitchFamily="18" charset="0"/>
              </a:rPr>
              <a:t> </a:t>
            </a:r>
            <a:r>
              <a:rPr lang="en-US" sz="2400" b="1" i="0" u="none" strike="noStrike" baseline="0" dirty="0">
                <a:latin typeface="Garamond" panose="02020404030301010803" pitchFamily="18" charset="0"/>
              </a:rPr>
              <a:t>haplogroup</a:t>
            </a:r>
            <a:r>
              <a:rPr lang="hu-HU" sz="2400" b="1" i="0" u="none" strike="noStrike" baseline="0" dirty="0">
                <a:latin typeface="Garamond" panose="02020404030301010803" pitchFamily="18" charset="0"/>
              </a:rPr>
              <a:t> (</a:t>
            </a:r>
            <a:r>
              <a:rPr lang="en-US" sz="2400" b="1" i="0" u="none" strike="noStrike" baseline="0" dirty="0">
                <a:latin typeface="Garamond" panose="02020404030301010803" pitchFamily="18" charset="0"/>
              </a:rPr>
              <a:t>Hg R1a-Z2125</a:t>
            </a:r>
            <a:r>
              <a:rPr lang="hu-HU" sz="2400" b="1" i="0" u="none" strike="noStrike" baseline="0" dirty="0">
                <a:latin typeface="Garamond" panose="02020404030301010803" pitchFamily="18" charset="0"/>
              </a:rPr>
              <a:t>):</a:t>
            </a:r>
            <a:br>
              <a:rPr lang="hu-HU" sz="2400" b="1" i="0" u="none" strike="noStrike" baseline="0" dirty="0">
                <a:latin typeface="Garamond" panose="02020404030301010803" pitchFamily="18" charset="0"/>
              </a:rPr>
            </a:br>
            <a:r>
              <a:rPr lang="hu-HU" sz="2400" b="0" i="0" u="none" strike="noStrike" baseline="0" dirty="0">
                <a:latin typeface="Garamond" panose="02020404030301010803" pitchFamily="18" charset="0"/>
              </a:rPr>
              <a:t>The </a:t>
            </a:r>
            <a:r>
              <a:rPr lang="hu-HU" sz="2400" b="0" i="0" u="none" strike="noStrike" baseline="0" dirty="0" err="1">
                <a:latin typeface="Garamond" panose="02020404030301010803" pitchFamily="18" charset="0"/>
              </a:rPr>
              <a:t>Genetic</a:t>
            </a:r>
            <a:r>
              <a:rPr lang="hu-HU" sz="2400" b="0" i="0" u="none" strike="noStrike" baseline="0" dirty="0">
                <a:latin typeface="Garamond" panose="02020404030301010803" pitchFamily="18" charset="0"/>
              </a:rPr>
              <a:t> </a:t>
            </a:r>
            <a:r>
              <a:rPr lang="hu-HU" sz="2400" b="0" i="0" u="none" strike="noStrike" baseline="0" dirty="0" err="1">
                <a:latin typeface="Garamond" panose="02020404030301010803" pitchFamily="18" charset="0"/>
              </a:rPr>
              <a:t>Evidence</a:t>
            </a:r>
            <a:r>
              <a:rPr lang="hu-HU" sz="2400" b="0" i="0" u="none" strike="noStrike" baseline="0" dirty="0">
                <a:latin typeface="Garamond" panose="02020404030301010803" pitchFamily="18" charset="0"/>
              </a:rPr>
              <a:t> of </a:t>
            </a:r>
            <a:r>
              <a:rPr lang="hu-HU" sz="2400" b="0" i="0" u="none" strike="noStrike" baseline="0" dirty="0" err="1">
                <a:latin typeface="Garamond" panose="02020404030301010803" pitchFamily="18" charset="0"/>
              </a:rPr>
              <a:t>the</a:t>
            </a:r>
            <a:r>
              <a:rPr lang="hu-HU" sz="2400" b="0" i="0" u="none" strike="noStrike" baseline="0" dirty="0">
                <a:latin typeface="Garamond" panose="02020404030301010803" pitchFamily="18" charset="0"/>
              </a:rPr>
              <a:t> </a:t>
            </a:r>
            <a:r>
              <a:rPr lang="hu-HU" sz="2400" b="0" i="0" u="none" strike="noStrike" baseline="0" dirty="0" err="1">
                <a:latin typeface="Garamond" panose="02020404030301010803" pitchFamily="18" charset="0"/>
              </a:rPr>
              <a:t>Scytho-Siberian</a:t>
            </a:r>
            <a:r>
              <a:rPr lang="hu-HU" sz="2400" b="0" i="0" u="none" strike="noStrike" baseline="0" dirty="0">
                <a:latin typeface="Garamond" panose="02020404030301010803" pitchFamily="18" charset="0"/>
              </a:rPr>
              <a:t>/</a:t>
            </a:r>
            <a:r>
              <a:rPr lang="hu-HU" sz="2400" b="0" i="0" u="none" strike="noStrike" baseline="0" dirty="0" err="1">
                <a:latin typeface="Garamond" panose="02020404030301010803" pitchFamily="18" charset="0"/>
              </a:rPr>
              <a:t>Xiongnu</a:t>
            </a:r>
            <a:r>
              <a:rPr lang="hu-HU" sz="2400" b="0" i="0" u="none" strike="noStrike" baseline="0" dirty="0">
                <a:latin typeface="Garamond" panose="02020404030301010803" pitchFamily="18" charset="0"/>
              </a:rPr>
              <a:t> </a:t>
            </a:r>
            <a:r>
              <a:rPr lang="hu-HU" sz="2400" b="0" i="0" u="none" strike="noStrike" baseline="0" dirty="0" err="1">
                <a:latin typeface="Garamond" panose="02020404030301010803" pitchFamily="18" charset="0"/>
              </a:rPr>
              <a:t>Origin</a:t>
            </a:r>
            <a:r>
              <a:rPr lang="hu-HU" sz="2400" b="0" i="0" u="none" strike="noStrike" baseline="0" dirty="0">
                <a:latin typeface="Garamond" panose="02020404030301010803" pitchFamily="18" charset="0"/>
              </a:rPr>
              <a:t> of </a:t>
            </a:r>
            <a:r>
              <a:rPr lang="hu-HU" sz="2400" b="0" i="0" u="none" strike="noStrike" baseline="0" dirty="0" err="1">
                <a:latin typeface="Garamond" panose="02020404030301010803" pitchFamily="18" charset="0"/>
              </a:rPr>
              <a:t>the</a:t>
            </a:r>
            <a:r>
              <a:rPr lang="hu-HU" sz="2400" b="0" i="0" u="none" strike="noStrike" baseline="0" dirty="0">
                <a:latin typeface="Garamond" panose="02020404030301010803" pitchFamily="18" charset="0"/>
              </a:rPr>
              <a:t> </a:t>
            </a:r>
            <a:r>
              <a:rPr lang="hu-HU" sz="2400" b="0" i="0" u="none" strike="noStrike" baseline="0" dirty="0" err="1">
                <a:latin typeface="Garamond" panose="02020404030301010803" pitchFamily="18" charset="0"/>
              </a:rPr>
              <a:t>First</a:t>
            </a:r>
            <a:r>
              <a:rPr lang="hu-HU" sz="2400" b="0" i="0" u="none" strike="noStrike" baseline="0" dirty="0">
                <a:latin typeface="Garamond" panose="02020404030301010803" pitchFamily="18" charset="0"/>
              </a:rPr>
              <a:t> </a:t>
            </a:r>
            <a:r>
              <a:rPr lang="hu-HU" sz="2400" b="0" i="0" u="none" strike="noStrike" baseline="0" dirty="0" err="1">
                <a:latin typeface="Garamond" panose="02020404030301010803" pitchFamily="18" charset="0"/>
              </a:rPr>
              <a:t>Hungarian</a:t>
            </a:r>
            <a:r>
              <a:rPr lang="hu-HU" sz="2400" b="0" i="0" u="none" strike="noStrike" baseline="0" dirty="0">
                <a:latin typeface="Garamond" panose="02020404030301010803" pitchFamily="18" charset="0"/>
              </a:rPr>
              <a:t> Royal </a:t>
            </a:r>
            <a:r>
              <a:rPr lang="hu-HU" sz="2400" b="0" i="0" u="none" strike="noStrike" baseline="0" dirty="0" err="1">
                <a:latin typeface="Garamond" panose="02020404030301010803" pitchFamily="18" charset="0"/>
              </a:rPr>
              <a:t>Dynasty</a:t>
            </a:r>
            <a:r>
              <a:rPr lang="hu-HU" sz="2400" b="0" i="0" u="none" strike="noStrike" baseline="0" dirty="0">
                <a:latin typeface="Garamond" panose="02020404030301010803" pitchFamily="18" charset="0"/>
              </a:rPr>
              <a:t> (</a:t>
            </a:r>
            <a:r>
              <a:rPr lang="hu-HU" sz="2400" b="0" i="0" u="none" strike="noStrike" baseline="0" dirty="0" err="1">
                <a:latin typeface="Garamond" panose="02020404030301010803" pitchFamily="18" charset="0"/>
              </a:rPr>
              <a:t>so-called</a:t>
            </a:r>
            <a:r>
              <a:rPr lang="hu-HU" sz="2400" b="0" i="0" u="none" strike="noStrike" baseline="0" dirty="0">
                <a:latin typeface="Garamond" panose="02020404030301010803" pitchFamily="18" charset="0"/>
              </a:rPr>
              <a:t> Árpád </a:t>
            </a:r>
            <a:r>
              <a:rPr lang="hu-HU" sz="2400" b="0" i="0" u="none" strike="noStrike" baseline="0" dirty="0" err="1">
                <a:latin typeface="Garamond" panose="02020404030301010803" pitchFamily="18" charset="0"/>
              </a:rPr>
              <a:t>Dynasty</a:t>
            </a:r>
            <a:r>
              <a:rPr lang="hu-HU" sz="2400" b="0" i="0" u="none" strike="noStrike" baseline="0" dirty="0">
                <a:latin typeface="Garamond" panose="02020404030301010803" pitchFamily="18" charset="0"/>
              </a:rPr>
              <a:t>; </a:t>
            </a:r>
            <a:r>
              <a:rPr lang="hu-HU" sz="2400" b="0" i="0" u="none" strike="noStrike" baseline="0" dirty="0" err="1">
                <a:latin typeface="Garamond" panose="02020404030301010803" pitchFamily="18" charset="0"/>
              </a:rPr>
              <a:t>correctly</a:t>
            </a:r>
            <a:r>
              <a:rPr lang="hu-HU" sz="2400" b="0" i="0" u="none" strike="noStrike" baseline="0" dirty="0">
                <a:latin typeface="Garamond" panose="02020404030301010803" pitchFamily="18" charset="0"/>
              </a:rPr>
              <a:t>: Turul </a:t>
            </a:r>
            <a:r>
              <a:rPr lang="hu-HU" sz="2400" b="0" i="0" u="none" strike="noStrike" baseline="0" dirty="0" err="1">
                <a:latin typeface="Garamond" panose="02020404030301010803" pitchFamily="18" charset="0"/>
              </a:rPr>
              <a:t>Kindred</a:t>
            </a:r>
            <a:r>
              <a:rPr lang="hu-HU" sz="2400" b="0" i="0" u="none" strike="noStrike" baseline="0" dirty="0">
                <a:latin typeface="Garamond" panose="02020404030301010803" pitchFamily="18" charset="0"/>
              </a:rPr>
              <a:t>)</a:t>
            </a:r>
            <a:endParaRPr lang="en-US" sz="2400" dirty="0">
              <a:latin typeface="Garamond" panose="02020404030301010803" pitchFamily="18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802B8F7-E64F-D2D1-F5A4-746B92F6B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234" y="3920359"/>
            <a:ext cx="7367752" cy="2572516"/>
          </a:xfrm>
        </p:spPr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TUK45 – </a:t>
            </a:r>
            <a:r>
              <a:rPr lang="en-US" sz="1800" b="1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Tamir </a:t>
            </a:r>
            <a:r>
              <a:rPr lang="en-US" sz="1800" b="1" dirty="0" err="1">
                <a:solidFill>
                  <a:srgbClr val="0D0D0D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Ulaan</a:t>
            </a:r>
            <a:r>
              <a:rPr lang="en-US" sz="1800" b="1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D0D0D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Khoshuu</a:t>
            </a:r>
            <a:r>
              <a:rPr lang="en-US" sz="180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cemetery in Central Mongolia </a:t>
            </a:r>
            <a:r>
              <a:rPr lang="hu-HU" sz="180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(</a:t>
            </a:r>
            <a:r>
              <a:rPr lang="en-US" sz="1800" b="0" i="0" u="none" strike="noStrike" baseline="0" dirty="0" err="1">
                <a:latin typeface="Garamond" panose="02020404030301010803" pitchFamily="18" charset="0"/>
              </a:rPr>
              <a:t>Arkhangai</a:t>
            </a:r>
            <a:r>
              <a:rPr lang="en-US" sz="1800" b="0" i="0" u="none" strike="noStrike" baseline="0" dirty="0">
                <a:latin typeface="Garamond" panose="02020404030301010803" pitchFamily="18" charset="0"/>
              </a:rPr>
              <a:t> </a:t>
            </a:r>
            <a:r>
              <a:rPr lang="en-US" sz="1800" b="0" i="0" u="none" strike="noStrike" baseline="0" dirty="0" err="1">
                <a:latin typeface="Garamond" panose="02020404030301010803" pitchFamily="18" charset="0"/>
              </a:rPr>
              <a:t>Aimag</a:t>
            </a:r>
            <a:r>
              <a:rPr lang="hu-HU" sz="1800" b="0" i="0" u="none" strike="noStrike" baseline="0" dirty="0">
                <a:solidFill>
                  <a:srgbClr val="0D0D0D"/>
                </a:solidFill>
                <a:latin typeface="Garamond" panose="02020404030301010803" pitchFamily="18" charset="0"/>
              </a:rPr>
              <a:t>; </a:t>
            </a:r>
            <a:r>
              <a:rPr lang="en-US" sz="180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R1a</a:t>
            </a:r>
            <a:r>
              <a:rPr lang="hu-HU" sz="180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-Z93</a:t>
            </a:r>
            <a:r>
              <a:rPr lang="en-US" sz="180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) </a:t>
            </a:r>
            <a:r>
              <a:rPr lang="en-US" sz="190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– </a:t>
            </a:r>
            <a:r>
              <a:rPr lang="en-US" sz="1900" b="1" dirty="0" err="1">
                <a:solidFill>
                  <a:srgbClr val="0D0D0D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Xiongnu</a:t>
            </a:r>
            <a:r>
              <a:rPr lang="hu-HU" sz="1900" dirty="0">
                <a:solidFill>
                  <a:srgbClr val="0D0D0D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, 1st </a:t>
            </a:r>
            <a:r>
              <a:rPr lang="en-US" sz="1900" b="0" i="0" u="none" strike="noStrike" baseline="0" dirty="0">
                <a:latin typeface="Garamond" panose="02020404030301010803" pitchFamily="18" charset="0"/>
              </a:rPr>
              <a:t>century</a:t>
            </a:r>
            <a:r>
              <a:rPr lang="hu-HU" sz="1900" b="0" i="0" u="none" strike="noStrike" baseline="0" dirty="0">
                <a:latin typeface="Garamond" panose="02020404030301010803" pitchFamily="18" charset="0"/>
              </a:rPr>
              <a:t> </a:t>
            </a:r>
            <a:r>
              <a:rPr lang="en-US" sz="1900" b="0" i="0" u="none" strike="noStrike" baseline="0" dirty="0">
                <a:latin typeface="Garamond" panose="02020404030301010803" pitchFamily="18" charset="0"/>
              </a:rPr>
              <a:t>BC and the </a:t>
            </a:r>
            <a:r>
              <a:rPr lang="hu-HU" sz="1900" b="0" i="0" u="none" strike="noStrike" baseline="0" dirty="0">
                <a:latin typeface="Garamond" panose="02020404030301010803" pitchFamily="18" charset="0"/>
              </a:rPr>
              <a:t>1st</a:t>
            </a:r>
            <a:r>
              <a:rPr lang="en-US" sz="1900" b="0" i="0" u="none" strike="noStrike" baseline="0" dirty="0">
                <a:latin typeface="Garamond" panose="02020404030301010803" pitchFamily="18" charset="0"/>
              </a:rPr>
              <a:t> century AD</a:t>
            </a:r>
            <a:endParaRPr lang="hu-HU" sz="1900" dirty="0">
              <a:solidFill>
                <a:srgbClr val="0D0D0D"/>
              </a:solidFill>
              <a:effectLst/>
              <a:latin typeface="Garamond" panose="02020404030301010803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900" dirty="0">
                <a:solidFill>
                  <a:srgbClr val="0D0D0D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“[…] </a:t>
            </a:r>
            <a:r>
              <a:rPr lang="en-US" sz="1900" dirty="0">
                <a:effectLst/>
                <a:latin typeface="Garamond" panose="02020404030301010803" pitchFamily="18" charset="0"/>
                <a:ea typeface="STIX-Regular"/>
              </a:rPr>
              <a:t>a shared haplotype (14 Y-STR) between TUK-09A,-10 and </a:t>
            </a:r>
            <a:r>
              <a:rPr lang="en-US" sz="1900" b="1" dirty="0">
                <a:effectLst/>
                <a:latin typeface="Garamond" panose="02020404030301010803" pitchFamily="18" charset="0"/>
                <a:ea typeface="STIX-Regular"/>
              </a:rPr>
              <a:t>King Béla III (1172–1196)</a:t>
            </a:r>
            <a:r>
              <a:rPr lang="en-US" sz="1900" dirty="0">
                <a:effectLst/>
                <a:latin typeface="Garamond" panose="02020404030301010803" pitchFamily="18" charset="0"/>
                <a:ea typeface="STIX-Regular"/>
              </a:rPr>
              <a:t>, […] </a:t>
            </a:r>
            <a:r>
              <a:rPr lang="en-US" sz="19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STIX-Regular"/>
              </a:rPr>
              <a:t>a matching haplotype (15 Y-STR) between</a:t>
            </a:r>
            <a:r>
              <a:rPr lang="en-US" sz="1900" dirty="0">
                <a:effectLst/>
                <a:latin typeface="Garamond" panose="02020404030301010803" pitchFamily="18" charset="0"/>
                <a:ea typeface="STIX-Regular"/>
              </a:rPr>
              <a:t> </a:t>
            </a:r>
            <a:r>
              <a:rPr lang="en-US" sz="19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STIX-Regular"/>
              </a:rPr>
              <a:t>TUK-12,-35 and another male individual </a:t>
            </a:r>
            <a:r>
              <a:rPr lang="en-US" sz="18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STIX-Regular"/>
              </a:rPr>
              <a:t>found in the Royal</a:t>
            </a:r>
            <a:r>
              <a:rPr lang="en-US" sz="1800" dirty="0">
                <a:effectLst/>
                <a:latin typeface="Garamond" panose="02020404030301010803" pitchFamily="18" charset="0"/>
                <a:ea typeface="STIX-Regular"/>
              </a:rPr>
              <a:t> </a:t>
            </a:r>
            <a:r>
              <a:rPr lang="en-US" sz="18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STIX-Regular"/>
              </a:rPr>
              <a:t>Basilica where King Béla III was buried (II/54). Individuals</a:t>
            </a:r>
            <a:r>
              <a:rPr lang="en-US" sz="1800" dirty="0">
                <a:effectLst/>
                <a:latin typeface="Garamond" panose="02020404030301010803" pitchFamily="18" charset="0"/>
                <a:ea typeface="STIX-Regular"/>
              </a:rPr>
              <a:t> </a:t>
            </a:r>
            <a:r>
              <a:rPr lang="en-US" sz="18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STIX-Regular"/>
              </a:rPr>
              <a:t>TUK-9A,-10,-18 and -23 also carried haplotypes similar to</a:t>
            </a:r>
            <a:r>
              <a:rPr lang="en-US" sz="1800" dirty="0">
                <a:effectLst/>
                <a:latin typeface="Garamond" panose="02020404030301010803" pitchFamily="18" charset="0"/>
                <a:ea typeface="STIX-Regular"/>
              </a:rPr>
              <a:t> </a:t>
            </a:r>
            <a:r>
              <a:rPr lang="en-US" sz="18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STIX-Regular"/>
              </a:rPr>
              <a:t>those carried by the </a:t>
            </a:r>
            <a:r>
              <a:rPr lang="en-US" sz="1800" b="1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STIX-Regular"/>
              </a:rPr>
              <a:t>tenth century Hungarian Conquerors</a:t>
            </a:r>
            <a:r>
              <a:rPr lang="en-US" sz="18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STIX-Regular"/>
              </a:rPr>
              <a:t> (KEII/61 and NF/2) (</a:t>
            </a:r>
            <a:r>
              <a:rPr lang="en-US" sz="1800" dirty="0" err="1">
                <a:solidFill>
                  <a:srgbClr val="000000"/>
                </a:solidFill>
                <a:effectLst/>
                <a:latin typeface="Garamond" panose="02020404030301010803" pitchFamily="18" charset="0"/>
                <a:ea typeface="STIX-Regular"/>
              </a:rPr>
              <a:t>Fóthi</a:t>
            </a:r>
            <a:r>
              <a:rPr lang="en-US" sz="18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STIX-Regular"/>
              </a:rPr>
              <a:t> </a:t>
            </a:r>
            <a:r>
              <a:rPr lang="en-US" sz="1800" i="1" dirty="0">
                <a:effectLst/>
                <a:latin typeface="Garamond" panose="02020404030301010803" pitchFamily="18" charset="0"/>
                <a:ea typeface="STIX-Regular"/>
              </a:rPr>
              <a:t>et al</a:t>
            </a:r>
            <a:r>
              <a:rPr lang="en-US" sz="1800" dirty="0">
                <a:effectLst/>
                <a:latin typeface="Garamond" panose="02020404030301010803" pitchFamily="18" charset="0"/>
                <a:ea typeface="STIX-Regular"/>
              </a:rPr>
              <a:t>. 2020), </a:t>
            </a:r>
            <a:r>
              <a:rPr lang="en-US" sz="18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STIX-Regular"/>
              </a:rPr>
              <a:t>[…].” </a:t>
            </a:r>
            <a:endParaRPr lang="hu-HU" sz="1800" dirty="0">
              <a:solidFill>
                <a:srgbClr val="000000"/>
              </a:solidFill>
              <a:effectLst/>
              <a:latin typeface="Garamond" panose="02020404030301010803" pitchFamily="18" charset="0"/>
              <a:ea typeface="STIX-Regular"/>
            </a:endParaRPr>
          </a:p>
          <a:p>
            <a:pPr marL="0" indent="0" algn="r"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STIX-Regular"/>
              </a:rPr>
              <a:t>(Keyser </a:t>
            </a:r>
            <a:r>
              <a:rPr lang="en-US" sz="1800" i="1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STIX-Regular"/>
              </a:rPr>
              <a:t>et al</a:t>
            </a:r>
            <a:r>
              <a:rPr lang="en-US" sz="18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STIX-Regular"/>
              </a:rPr>
              <a:t>. 2021: 354)</a:t>
            </a:r>
            <a:endParaRPr lang="de-DE" sz="1800" dirty="0">
              <a:effectLst/>
              <a:latin typeface="Garamond" panose="02020404030301010803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Grafik 4" descr="Ein Bild, das Entwurf, Kunst, Statue, Büste enthält.&#10;&#10;Automatisch generierte Beschreibung">
            <a:extLst>
              <a:ext uri="{FF2B5EF4-FFF2-40B4-BE49-F238E27FC236}">
                <a16:creationId xmlns:a16="http://schemas.microsoft.com/office/drawing/2014/main" id="{89DC3D14-1EFA-26F0-0339-2AE164889A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10" y="1764261"/>
            <a:ext cx="4466194" cy="1920463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7" name="Grafik 6" descr="Ein Bild, das Statue, Büste, Artefakt, Bronzeskulptur enthält.&#10;&#10;Automatisch generierte Beschreibung">
            <a:extLst>
              <a:ext uri="{FF2B5EF4-FFF2-40B4-BE49-F238E27FC236}">
                <a16:creationId xmlns:a16="http://schemas.microsoft.com/office/drawing/2014/main" id="{9EC5A612-27C1-5769-DEED-1537911C49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843" y="365125"/>
            <a:ext cx="3376920" cy="567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750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7C2AA0-181B-2C14-8CD9-DEFAFDA52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29178"/>
          </a:xfrm>
        </p:spPr>
        <p:txBody>
          <a:bodyPr>
            <a:normAutofit fontScale="90000"/>
          </a:bodyPr>
          <a:lstStyle/>
          <a:p>
            <a:r>
              <a:rPr lang="hu-HU" sz="3200" b="1" dirty="0" err="1">
                <a:solidFill>
                  <a:schemeClr val="accent1"/>
                </a:solidFill>
                <a:latin typeface="Garamond" panose="02020404030301010803" pitchFamily="18" charset="0"/>
              </a:rPr>
              <a:t>S</a:t>
            </a:r>
            <a:r>
              <a:rPr lang="hu-HU" sz="2800" dirty="0" err="1">
                <a:latin typeface="Garamond" panose="02020404030301010803" pitchFamily="18" charset="0"/>
              </a:rPr>
              <a:t>cytho-Siberian</a:t>
            </a:r>
            <a:r>
              <a:rPr lang="hu-HU" sz="2800" dirty="0">
                <a:latin typeface="Garamond" panose="02020404030301010803" pitchFamily="18" charset="0"/>
              </a:rPr>
              <a:t> (</a:t>
            </a:r>
            <a:r>
              <a:rPr lang="hu-HU" sz="2800" dirty="0" err="1">
                <a:latin typeface="Garamond" panose="02020404030301010803" pitchFamily="18" charset="0"/>
              </a:rPr>
              <a:t>Eastern</a:t>
            </a:r>
            <a:r>
              <a:rPr lang="hu-HU" sz="2800" dirty="0">
                <a:latin typeface="Garamond" panose="02020404030301010803" pitchFamily="18" charset="0"/>
              </a:rPr>
              <a:t> </a:t>
            </a:r>
            <a:r>
              <a:rPr lang="hu-HU" sz="2800" dirty="0" err="1">
                <a:latin typeface="Garamond" panose="02020404030301010803" pitchFamily="18" charset="0"/>
              </a:rPr>
              <a:t>Iranian</a:t>
            </a:r>
            <a:r>
              <a:rPr lang="hu-HU" sz="2800" dirty="0">
                <a:latin typeface="Garamond" panose="02020404030301010803" pitchFamily="18" charset="0"/>
              </a:rPr>
              <a:t>) </a:t>
            </a:r>
            <a:r>
              <a:rPr lang="hu-HU" sz="2800" dirty="0" err="1">
                <a:latin typeface="Garamond" panose="02020404030301010803" pitchFamily="18" charset="0"/>
              </a:rPr>
              <a:t>Substrate</a:t>
            </a:r>
            <a:r>
              <a:rPr lang="hu-HU" sz="2800" dirty="0">
                <a:latin typeface="Garamond" panose="02020404030301010803" pitchFamily="18" charset="0"/>
              </a:rPr>
              <a:t> (</a:t>
            </a:r>
            <a:r>
              <a:rPr lang="hu-HU" sz="2800" dirty="0" err="1">
                <a:latin typeface="Garamond" panose="02020404030301010803" pitchFamily="18" charset="0"/>
              </a:rPr>
              <a:t>or</a:t>
            </a:r>
            <a:r>
              <a:rPr lang="hu-HU" sz="2800" dirty="0">
                <a:latin typeface="Garamond" panose="02020404030301010803" pitchFamily="18" charset="0"/>
              </a:rPr>
              <a:t> </a:t>
            </a:r>
            <a:r>
              <a:rPr lang="hu-HU" sz="2800" dirty="0" err="1">
                <a:latin typeface="Garamond" panose="02020404030301010803" pitchFamily="18" charset="0"/>
              </a:rPr>
              <a:t>Basis</a:t>
            </a:r>
            <a:r>
              <a:rPr lang="hu-HU" sz="2800" dirty="0">
                <a:latin typeface="Garamond" panose="02020404030301010803" pitchFamily="18" charset="0"/>
              </a:rPr>
              <a:t>) of </a:t>
            </a:r>
            <a:r>
              <a:rPr lang="hu-HU" sz="2800" dirty="0" err="1">
                <a:latin typeface="Garamond" panose="02020404030301010803" pitchFamily="18" charset="0"/>
              </a:rPr>
              <a:t>Hungarian</a:t>
            </a:r>
            <a:r>
              <a:rPr lang="hu-HU" sz="2800" dirty="0">
                <a:latin typeface="Garamond" panose="02020404030301010803" pitchFamily="18" charset="0"/>
              </a:rPr>
              <a:t> </a:t>
            </a:r>
            <a:r>
              <a:rPr lang="hu-HU" sz="2800" dirty="0" err="1">
                <a:latin typeface="Garamond" panose="02020404030301010803" pitchFamily="18" charset="0"/>
              </a:rPr>
              <a:t>Language</a:t>
            </a:r>
            <a:endParaRPr lang="en-US" sz="2800" dirty="0">
              <a:latin typeface="Garamond" panose="02020404030301010803" pitchFamily="18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F3553D5-706D-9161-7255-555C90771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6200" y="1159040"/>
            <a:ext cx="3799114" cy="5017924"/>
          </a:xfrm>
        </p:spPr>
        <p:txBody>
          <a:bodyPr>
            <a:normAutofit lnSpcReduction="10000"/>
          </a:bodyPr>
          <a:lstStyle/>
          <a:p>
            <a:r>
              <a:rPr lang="hu-HU" sz="2000" dirty="0" err="1">
                <a:latin typeface="Garamond" panose="02020404030301010803" pitchFamily="18" charset="0"/>
              </a:rPr>
              <a:t>Verbal</a:t>
            </a:r>
            <a:r>
              <a:rPr lang="hu-HU" sz="2000" dirty="0">
                <a:latin typeface="Garamond" panose="02020404030301010803" pitchFamily="18" charset="0"/>
              </a:rPr>
              <a:t> Prefixes – no </a:t>
            </a:r>
            <a:r>
              <a:rPr lang="hu-HU" sz="2000" dirty="0" err="1">
                <a:latin typeface="Garamond" panose="02020404030301010803" pitchFamily="18" charset="0"/>
              </a:rPr>
              <a:t>parallels</a:t>
            </a:r>
            <a:r>
              <a:rPr lang="hu-HU" sz="2000" dirty="0">
                <a:latin typeface="Garamond" panose="02020404030301010803" pitchFamily="18" charset="0"/>
              </a:rPr>
              <a:t> in </a:t>
            </a:r>
            <a:r>
              <a:rPr lang="hu-HU" sz="2000" dirty="0" err="1">
                <a:latin typeface="Garamond" panose="02020404030301010803" pitchFamily="18" charset="0"/>
              </a:rPr>
              <a:t>the</a:t>
            </a:r>
            <a:r>
              <a:rPr lang="hu-HU" sz="2000" dirty="0">
                <a:latin typeface="Garamond" panose="02020404030301010803" pitchFamily="18" charset="0"/>
              </a:rPr>
              <a:t> </a:t>
            </a:r>
            <a:r>
              <a:rPr lang="hu-HU" sz="2000" dirty="0" err="1">
                <a:latin typeface="Garamond" panose="02020404030301010803" pitchFamily="18" charset="0"/>
              </a:rPr>
              <a:t>so-called</a:t>
            </a:r>
            <a:r>
              <a:rPr lang="hu-HU" sz="2000" dirty="0">
                <a:latin typeface="Garamond" panose="02020404030301010803" pitchFamily="18" charset="0"/>
              </a:rPr>
              <a:t> 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“</a:t>
            </a:r>
            <a:r>
              <a:rPr lang="hu-HU" sz="2000" kern="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Uralic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”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and 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“</a:t>
            </a:r>
            <a:r>
              <a:rPr lang="hu-HU" sz="2000" kern="0" dirty="0" err="1">
                <a:latin typeface="Garamond" panose="02020404030301010803" pitchFamily="18" charset="0"/>
                <a:ea typeface="Calibri" panose="020F0502020204030204" pitchFamily="34" charset="0"/>
              </a:rPr>
              <a:t>Alta</a:t>
            </a:r>
            <a:r>
              <a:rPr lang="hu-HU" sz="2000" kern="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ic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”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hu-HU" sz="2000" kern="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languages</a:t>
            </a:r>
            <a:endParaRPr lang="hu-HU" sz="2000" kern="0" dirty="0">
              <a:effectLst/>
              <a:latin typeface="Garamond" panose="02020404030301010803" pitchFamily="18" charset="0"/>
              <a:ea typeface="Calibri" panose="020F0502020204030204" pitchFamily="34" charset="0"/>
            </a:endParaRPr>
          </a:p>
          <a:p>
            <a:r>
              <a:rPr lang="hu-HU" sz="2000" kern="0" dirty="0" err="1">
                <a:solidFill>
                  <a:schemeClr val="accent1"/>
                </a:solidFill>
                <a:latin typeface="Garamond" panose="02020404030301010803" pitchFamily="18" charset="0"/>
              </a:rPr>
              <a:t>Dual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 </a:t>
            </a:r>
            <a:r>
              <a:rPr lang="hu-HU" sz="2000" kern="0" dirty="0" err="1">
                <a:solidFill>
                  <a:schemeClr val="accent1"/>
                </a:solidFill>
                <a:latin typeface="Garamond" panose="02020404030301010803" pitchFamily="18" charset="0"/>
              </a:rPr>
              <a:t>grammatical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 </a:t>
            </a:r>
            <a:r>
              <a:rPr lang="hu-HU" sz="2000" kern="0" dirty="0" err="1">
                <a:solidFill>
                  <a:schemeClr val="accent1"/>
                </a:solidFill>
                <a:latin typeface="Garamond" panose="02020404030301010803" pitchFamily="18" charset="0"/>
              </a:rPr>
              <a:t>number</a:t>
            </a:r>
            <a:endParaRPr lang="hu-HU" sz="2000" kern="0" dirty="0">
              <a:solidFill>
                <a:schemeClr val="accent1"/>
              </a:solidFill>
              <a:latin typeface="Garamond" panose="02020404030301010803" pitchFamily="18" charset="0"/>
            </a:endParaRPr>
          </a:p>
          <a:p>
            <a:r>
              <a:rPr lang="hu-HU" sz="2000" kern="0" dirty="0" err="1">
                <a:latin typeface="Garamond" panose="02020404030301010803" pitchFamily="18" charset="0"/>
              </a:rPr>
              <a:t>Case</a:t>
            </a:r>
            <a:r>
              <a:rPr lang="hu-HU" sz="2000" kern="0" dirty="0">
                <a:latin typeface="Garamond" panose="02020404030301010803" pitchFamily="18" charset="0"/>
              </a:rPr>
              <a:t> </a:t>
            </a:r>
            <a:r>
              <a:rPr lang="hu-HU" sz="2000" kern="0" dirty="0" err="1">
                <a:latin typeface="Garamond" panose="02020404030301010803" pitchFamily="18" charset="0"/>
              </a:rPr>
              <a:t>system</a:t>
            </a:r>
            <a:r>
              <a:rPr lang="hu-HU" sz="2000" kern="0" dirty="0">
                <a:latin typeface="Garamond" panose="02020404030301010803" pitchFamily="18" charset="0"/>
              </a:rPr>
              <a:t> </a:t>
            </a:r>
            <a:r>
              <a:rPr lang="hu-HU" sz="2000" dirty="0">
                <a:latin typeface="Garamond" panose="02020404030301010803" pitchFamily="18" charset="0"/>
              </a:rPr>
              <a:t>– no </a:t>
            </a:r>
            <a:r>
              <a:rPr lang="hu-HU" sz="2000" dirty="0" err="1">
                <a:latin typeface="Garamond" panose="02020404030301010803" pitchFamily="18" charset="0"/>
              </a:rPr>
              <a:t>parallels</a:t>
            </a:r>
            <a:r>
              <a:rPr lang="hu-HU" sz="2000" dirty="0">
                <a:latin typeface="Garamond" panose="02020404030301010803" pitchFamily="18" charset="0"/>
              </a:rPr>
              <a:t> in </a:t>
            </a:r>
            <a:r>
              <a:rPr lang="hu-HU" sz="2000" dirty="0" err="1">
                <a:latin typeface="Garamond" panose="02020404030301010803" pitchFamily="18" charset="0"/>
              </a:rPr>
              <a:t>the</a:t>
            </a:r>
            <a:r>
              <a:rPr lang="hu-HU" sz="2000" dirty="0">
                <a:latin typeface="Garamond" panose="02020404030301010803" pitchFamily="18" charset="0"/>
              </a:rPr>
              <a:t> </a:t>
            </a:r>
            <a:r>
              <a:rPr lang="hu-HU" sz="2000" dirty="0" err="1">
                <a:latin typeface="Garamond" panose="02020404030301010803" pitchFamily="18" charset="0"/>
              </a:rPr>
              <a:t>so-called</a:t>
            </a:r>
            <a:r>
              <a:rPr lang="hu-HU" sz="2000" dirty="0">
                <a:latin typeface="Garamond" panose="02020404030301010803" pitchFamily="18" charset="0"/>
              </a:rPr>
              <a:t> 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“</a:t>
            </a:r>
            <a:r>
              <a:rPr lang="hu-HU" sz="2000" kern="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Uralic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”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hu-HU" sz="2000" kern="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languages</a:t>
            </a:r>
            <a:endParaRPr lang="hu-HU" sz="2000" kern="0" dirty="0">
              <a:latin typeface="Garamond" panose="02020404030301010803" pitchFamily="18" charset="0"/>
            </a:endParaRPr>
          </a:p>
          <a:p>
            <a:r>
              <a:rPr lang="hu-HU" sz="2000" kern="0" dirty="0" err="1">
                <a:solidFill>
                  <a:schemeClr val="accent1"/>
                </a:solidFill>
                <a:latin typeface="Garamond" panose="02020404030301010803" pitchFamily="18" charset="0"/>
              </a:rPr>
              <a:t>Syntax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: </a:t>
            </a:r>
            <a:r>
              <a:rPr lang="hu-HU" sz="2000" kern="0" dirty="0" err="1">
                <a:solidFill>
                  <a:schemeClr val="accent1"/>
                </a:solidFill>
                <a:latin typeface="Garamond" panose="02020404030301010803" pitchFamily="18" charset="0"/>
              </a:rPr>
              <a:t>compound-complex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 </a:t>
            </a:r>
            <a:r>
              <a:rPr lang="hu-HU" sz="2000" kern="0" dirty="0" err="1">
                <a:solidFill>
                  <a:schemeClr val="accent1"/>
                </a:solidFill>
                <a:latin typeface="Garamond" panose="02020404030301010803" pitchFamily="18" charset="0"/>
              </a:rPr>
              <a:t>sentences</a:t>
            </a:r>
            <a:endParaRPr lang="hu-HU" sz="2000" kern="0" dirty="0">
              <a:solidFill>
                <a:schemeClr val="accent1"/>
              </a:solidFill>
              <a:latin typeface="Garamond" panose="02020404030301010803" pitchFamily="18" charset="0"/>
            </a:endParaRPr>
          </a:p>
          <a:p>
            <a:r>
              <a:rPr lang="hu-HU" sz="2000" kern="0" dirty="0" err="1">
                <a:latin typeface="Garamond" panose="02020404030301010803" pitchFamily="18" charset="0"/>
              </a:rPr>
              <a:t>Phonology</a:t>
            </a:r>
            <a:r>
              <a:rPr lang="hu-HU" sz="2000" kern="0" dirty="0">
                <a:latin typeface="Garamond" panose="02020404030301010803" pitchFamily="18" charset="0"/>
              </a:rPr>
              <a:t>: </a:t>
            </a:r>
            <a:r>
              <a:rPr lang="hu-HU" sz="1800" dirty="0" err="1"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labialized</a:t>
            </a:r>
            <a:r>
              <a:rPr lang="hu-HU" sz="1800" dirty="0"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hu-HU" sz="1800" i="1" dirty="0"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a</a:t>
            </a:r>
            <a:r>
              <a:rPr lang="hu-HU" sz="1800" dirty="0"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[å]; </a:t>
            </a:r>
            <a:r>
              <a:rPr lang="hu-HU" sz="1800" dirty="0" err="1"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Initial</a:t>
            </a:r>
            <a:r>
              <a:rPr lang="hu-HU" sz="1800" dirty="0"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hu-HU" sz="1800" i="1" dirty="0"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f</a:t>
            </a:r>
            <a:r>
              <a:rPr lang="hu-HU" sz="1800" dirty="0"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-, </a:t>
            </a:r>
            <a:r>
              <a:rPr lang="hu-HU" sz="1800" i="1" dirty="0"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r</a:t>
            </a:r>
            <a:r>
              <a:rPr lang="hu-HU" sz="1800" dirty="0"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-, </a:t>
            </a:r>
            <a:r>
              <a:rPr lang="hu-HU" sz="1800" i="1" dirty="0"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m</a:t>
            </a:r>
            <a:r>
              <a:rPr lang="hu-HU" sz="1800" dirty="0"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-, </a:t>
            </a:r>
            <a:r>
              <a:rPr lang="hu-HU" sz="1800" i="1" dirty="0"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n</a:t>
            </a:r>
            <a:r>
              <a:rPr lang="hu-HU" sz="1800" dirty="0"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-; etc.</a:t>
            </a:r>
            <a:endParaRPr lang="hu-HU" sz="2000" kern="0" dirty="0">
              <a:latin typeface="Garamond" panose="02020404030301010803" pitchFamily="18" charset="0"/>
            </a:endParaRPr>
          </a:p>
          <a:p>
            <a:r>
              <a:rPr lang="hu-HU" sz="2000" kern="0" dirty="0" err="1">
                <a:solidFill>
                  <a:schemeClr val="accent1"/>
                </a:solidFill>
                <a:latin typeface="Garamond" panose="02020404030301010803" pitchFamily="18" charset="0"/>
              </a:rPr>
              <a:t>Vocabulary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; </a:t>
            </a:r>
            <a:r>
              <a:rPr lang="hu-HU" sz="2000" kern="0" dirty="0" err="1">
                <a:solidFill>
                  <a:schemeClr val="accent1"/>
                </a:solidFill>
                <a:latin typeface="Garamond" panose="02020404030301010803" pitchFamily="18" charset="0"/>
              </a:rPr>
              <a:t>e.g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., </a:t>
            </a:r>
            <a:r>
              <a:rPr lang="hu-HU" sz="2000" i="1" kern="0" dirty="0">
                <a:solidFill>
                  <a:schemeClr val="accent1"/>
                </a:solidFill>
                <a:latin typeface="Garamond" panose="02020404030301010803" pitchFamily="18" charset="0"/>
              </a:rPr>
              <a:t>arany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, </a:t>
            </a:r>
            <a:r>
              <a:rPr lang="hu-HU" sz="2000" i="1" kern="0" dirty="0">
                <a:solidFill>
                  <a:schemeClr val="accent1"/>
                </a:solidFill>
                <a:latin typeface="Garamond" panose="02020404030301010803" pitchFamily="18" charset="0"/>
              </a:rPr>
              <a:t>asszony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, </a:t>
            </a:r>
            <a:r>
              <a:rPr lang="hu-HU" sz="2000" i="1" kern="0" dirty="0">
                <a:solidFill>
                  <a:schemeClr val="accent1"/>
                </a:solidFill>
                <a:latin typeface="Garamond" panose="02020404030301010803" pitchFamily="18" charset="0"/>
              </a:rPr>
              <a:t>egész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, </a:t>
            </a:r>
            <a:r>
              <a:rPr lang="hu-HU" sz="2000" i="1" kern="0" dirty="0">
                <a:solidFill>
                  <a:schemeClr val="accent1"/>
                </a:solidFill>
                <a:latin typeface="Garamond" panose="02020404030301010803" pitchFamily="18" charset="0"/>
              </a:rPr>
              <a:t>ezer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, </a:t>
            </a:r>
            <a:r>
              <a:rPr lang="hu-HU" sz="2000" i="1" kern="0" dirty="0">
                <a:solidFill>
                  <a:schemeClr val="accent1"/>
                </a:solidFill>
                <a:latin typeface="Garamond" panose="02020404030301010803" pitchFamily="18" charset="0"/>
              </a:rPr>
              <a:t>ezüst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, </a:t>
            </a:r>
            <a:r>
              <a:rPr lang="hu-HU" sz="2000" i="1" kern="0" dirty="0">
                <a:solidFill>
                  <a:schemeClr val="accent1"/>
                </a:solidFill>
                <a:latin typeface="Garamond" panose="02020404030301010803" pitchFamily="18" charset="0"/>
              </a:rPr>
              <a:t>hét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, </a:t>
            </a:r>
            <a:r>
              <a:rPr lang="hu-HU" sz="2000" i="1" kern="0" dirty="0">
                <a:solidFill>
                  <a:schemeClr val="accent1"/>
                </a:solidFill>
                <a:latin typeface="Garamond" panose="02020404030301010803" pitchFamily="18" charset="0"/>
              </a:rPr>
              <a:t>híd, isten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, </a:t>
            </a:r>
            <a:r>
              <a:rPr lang="hu-HU" sz="2000" i="1" kern="0" dirty="0">
                <a:solidFill>
                  <a:schemeClr val="accent1"/>
                </a:solidFill>
                <a:latin typeface="Garamond" panose="02020404030301010803" pitchFamily="18" charset="0"/>
              </a:rPr>
              <a:t>kard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, </a:t>
            </a:r>
            <a:r>
              <a:rPr lang="hu-HU" sz="2000" i="1" kern="0" dirty="0">
                <a:solidFill>
                  <a:schemeClr val="accent1"/>
                </a:solidFill>
                <a:latin typeface="Garamond" panose="02020404030301010803" pitchFamily="18" charset="0"/>
              </a:rPr>
              <a:t>kutya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, </a:t>
            </a:r>
            <a:r>
              <a:rPr lang="hu-HU" sz="2000" i="1" kern="0" dirty="0">
                <a:solidFill>
                  <a:schemeClr val="accent1"/>
                </a:solidFill>
                <a:latin typeface="Garamond" panose="02020404030301010803" pitchFamily="18" charset="0"/>
              </a:rPr>
              <a:t>méh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, </a:t>
            </a:r>
            <a:r>
              <a:rPr lang="hu-HU" sz="2000" i="1" kern="0" dirty="0">
                <a:solidFill>
                  <a:schemeClr val="accent1"/>
                </a:solidFill>
                <a:latin typeface="Garamond" panose="02020404030301010803" pitchFamily="18" charset="0"/>
              </a:rPr>
              <a:t>méreg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, </a:t>
            </a:r>
            <a:r>
              <a:rPr lang="hu-HU" sz="2000" i="1" kern="0" dirty="0">
                <a:solidFill>
                  <a:schemeClr val="accent1"/>
                </a:solidFill>
                <a:latin typeface="Garamond" panose="02020404030301010803" pitchFamily="18" charset="0"/>
              </a:rPr>
              <a:t>méz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, (1) </a:t>
            </a:r>
            <a:r>
              <a:rPr lang="hu-HU" sz="2000" i="1" kern="0" dirty="0">
                <a:solidFill>
                  <a:schemeClr val="accent1"/>
                </a:solidFill>
                <a:latin typeface="Garamond" panose="02020404030301010803" pitchFamily="18" charset="0"/>
              </a:rPr>
              <a:t>nem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, (2) </a:t>
            </a:r>
            <a:r>
              <a:rPr lang="hu-HU" sz="2000" i="1" kern="0" dirty="0">
                <a:solidFill>
                  <a:schemeClr val="accent1"/>
                </a:solidFill>
                <a:latin typeface="Garamond" panose="02020404030301010803" pitchFamily="18" charset="0"/>
              </a:rPr>
              <a:t>nem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, </a:t>
            </a:r>
            <a:r>
              <a:rPr lang="hu-HU" sz="2000" i="1" kern="0" dirty="0">
                <a:solidFill>
                  <a:schemeClr val="accent1"/>
                </a:solidFill>
                <a:latin typeface="Garamond" panose="02020404030301010803" pitchFamily="18" charset="0"/>
              </a:rPr>
              <a:t>nemez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, </a:t>
            </a:r>
            <a:r>
              <a:rPr lang="hu-HU" sz="2000" i="1" kern="0" dirty="0">
                <a:solidFill>
                  <a:schemeClr val="accent1"/>
                </a:solidFill>
                <a:latin typeface="Garamond" panose="02020404030301010803" pitchFamily="18" charset="0"/>
              </a:rPr>
              <a:t>öreg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, </a:t>
            </a:r>
            <a:r>
              <a:rPr lang="hu-HU" sz="2000" i="1" kern="0" dirty="0">
                <a:solidFill>
                  <a:schemeClr val="accent1"/>
                </a:solidFill>
                <a:latin typeface="Garamond" panose="02020404030301010803" pitchFamily="18" charset="0"/>
              </a:rPr>
              <a:t>özvegy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, </a:t>
            </a:r>
            <a:r>
              <a:rPr lang="hu-HU" sz="2000" i="1" kern="0" dirty="0">
                <a:solidFill>
                  <a:schemeClr val="accent1"/>
                </a:solidFill>
                <a:latin typeface="Garamond" panose="02020404030301010803" pitchFamily="18" charset="0"/>
              </a:rPr>
              <a:t>ravasz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, </a:t>
            </a:r>
            <a:r>
              <a:rPr lang="hu-HU" sz="2000" i="1" kern="0" dirty="0">
                <a:solidFill>
                  <a:schemeClr val="accent1"/>
                </a:solidFill>
                <a:latin typeface="Garamond" panose="02020404030301010803" pitchFamily="18" charset="0"/>
              </a:rPr>
              <a:t>róka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, </a:t>
            </a:r>
            <a:r>
              <a:rPr lang="hu-HU" sz="2000" i="1" kern="0" dirty="0">
                <a:solidFill>
                  <a:schemeClr val="accent1"/>
                </a:solidFill>
                <a:latin typeface="Garamond" panose="02020404030301010803" pitchFamily="18" charset="0"/>
              </a:rPr>
              <a:t>reggel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, </a:t>
            </a:r>
            <a:r>
              <a:rPr lang="hu-HU" sz="2000" i="1" kern="0" dirty="0">
                <a:solidFill>
                  <a:schemeClr val="accent1"/>
                </a:solidFill>
                <a:latin typeface="Garamond" panose="02020404030301010803" pitchFamily="18" charset="0"/>
              </a:rPr>
              <a:t>régen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, </a:t>
            </a:r>
            <a:r>
              <a:rPr lang="hu-HU" sz="2000" i="1" kern="0" dirty="0">
                <a:solidFill>
                  <a:schemeClr val="accent1"/>
                </a:solidFill>
                <a:latin typeface="Garamond" panose="02020404030301010803" pitchFamily="18" charset="0"/>
              </a:rPr>
              <a:t>száz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, </a:t>
            </a:r>
            <a:r>
              <a:rPr lang="hu-HU" sz="2000" b="1" i="1" kern="0" dirty="0">
                <a:solidFill>
                  <a:schemeClr val="accent1"/>
                </a:solidFill>
                <a:latin typeface="Garamond" panose="02020404030301010803" pitchFamily="18" charset="0"/>
              </a:rPr>
              <a:t>szekér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, </a:t>
            </a:r>
            <a:r>
              <a:rPr lang="hu-HU" sz="2000" i="1" kern="0" dirty="0">
                <a:solidFill>
                  <a:schemeClr val="accent1"/>
                </a:solidFill>
                <a:latin typeface="Garamond" panose="02020404030301010803" pitchFamily="18" charset="0"/>
              </a:rPr>
              <a:t>tej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, </a:t>
            </a:r>
            <a:r>
              <a:rPr lang="hu-HU" sz="2000" i="1" kern="0" dirty="0">
                <a:solidFill>
                  <a:schemeClr val="accent1"/>
                </a:solidFill>
                <a:latin typeface="Garamond" panose="02020404030301010803" pitchFamily="18" charset="0"/>
              </a:rPr>
              <a:t>tehén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, </a:t>
            </a:r>
            <a:r>
              <a:rPr lang="hu-HU" sz="2000" i="1" kern="0" dirty="0">
                <a:solidFill>
                  <a:schemeClr val="accent1"/>
                </a:solidFill>
                <a:latin typeface="Garamond" panose="02020404030301010803" pitchFamily="18" charset="0"/>
              </a:rPr>
              <a:t>tíz, vár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,</a:t>
            </a:r>
            <a:r>
              <a:rPr lang="hu-HU" sz="2000" i="1" kern="0" dirty="0">
                <a:solidFill>
                  <a:schemeClr val="accent1"/>
                </a:solidFill>
                <a:latin typeface="Garamond" panose="02020404030301010803" pitchFamily="18" charset="0"/>
              </a:rPr>
              <a:t> vásár, zöld</a:t>
            </a:r>
            <a:r>
              <a:rPr lang="hu-HU" sz="2000" kern="0" dirty="0">
                <a:solidFill>
                  <a:schemeClr val="accent1"/>
                </a:solidFill>
                <a:latin typeface="Garamond" panose="02020404030301010803" pitchFamily="18" charset="0"/>
              </a:rPr>
              <a:t>; etc.</a:t>
            </a:r>
            <a:endParaRPr lang="en-US" sz="2000" dirty="0">
              <a:solidFill>
                <a:schemeClr val="accent1"/>
              </a:solidFill>
              <a:latin typeface="Garamond" panose="02020404030301010803" pitchFamily="18" charset="0"/>
            </a:endParaRPr>
          </a:p>
        </p:txBody>
      </p:sp>
      <p:pic>
        <p:nvPicPr>
          <p:cNvPr id="5" name="Grafik 4" descr="Ein Bild, das Museum, Wand, Wagen, Transport enthält.&#10;&#10;Automatisch generierte Beschreibung">
            <a:extLst>
              <a:ext uri="{FF2B5EF4-FFF2-40B4-BE49-F238E27FC236}">
                <a16:creationId xmlns:a16="http://schemas.microsoft.com/office/drawing/2014/main" id="{C60AB2D8-91E6-07EC-3033-F1A5213D07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159039"/>
            <a:ext cx="6858000" cy="5385816"/>
          </a:xfrm>
          <a:prstGeom prst="rect">
            <a:avLst/>
          </a:prstGeom>
          <a:ln w="28575">
            <a:solidFill>
              <a:schemeClr val="bg2">
                <a:lumMod val="25000"/>
              </a:schemeClr>
            </a:solidFill>
          </a:ln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E4B6DDF5-3361-9EA4-6A42-CDC245BF4377}"/>
              </a:ext>
            </a:extLst>
          </p:cNvPr>
          <p:cNvSpPr txBox="1"/>
          <p:nvPr/>
        </p:nvSpPr>
        <p:spPr>
          <a:xfrm>
            <a:off x="7877908" y="5888334"/>
            <a:ext cx="3617406" cy="656521"/>
          </a:xfrm>
          <a:prstGeom prst="rect">
            <a:avLst/>
          </a:prstGeom>
          <a:solidFill>
            <a:srgbClr val="F4D80C"/>
          </a:solidFill>
          <a:ln w="15875">
            <a:solidFill>
              <a:schemeClr val="bg2">
                <a:lumMod val="25000"/>
              </a:schemeClr>
            </a:solidFill>
          </a:ln>
          <a:effectLst>
            <a:glow>
              <a:schemeClr val="tx2"/>
            </a:glow>
          </a:effectLst>
        </p:spPr>
        <p:txBody>
          <a:bodyPr wrap="square" rtlCol="0">
            <a:spAutoFit/>
          </a:bodyPr>
          <a:lstStyle/>
          <a:p>
            <a:r>
              <a:rPr lang="hu-HU" dirty="0" err="1">
                <a:latin typeface="Garamond" panose="02020404030301010803" pitchFamily="18" charset="0"/>
              </a:rPr>
              <a:t>Pazyryk</a:t>
            </a:r>
            <a:r>
              <a:rPr lang="hu-HU" dirty="0">
                <a:latin typeface="Garamond" panose="02020404030301010803" pitchFamily="18" charset="0"/>
              </a:rPr>
              <a:t> </a:t>
            </a:r>
            <a:r>
              <a:rPr lang="hu-HU" dirty="0" err="1">
                <a:latin typeface="Garamond" panose="02020404030301010803" pitchFamily="18" charset="0"/>
              </a:rPr>
              <a:t>chariot</a:t>
            </a:r>
            <a:r>
              <a:rPr lang="hu-HU" dirty="0">
                <a:latin typeface="Garamond" panose="02020404030301010803" pitchFamily="18" charset="0"/>
              </a:rPr>
              <a:t> (</a:t>
            </a:r>
            <a:r>
              <a:rPr lang="hu-HU" dirty="0" err="1">
                <a:latin typeface="Garamond" panose="02020404030301010803" pitchFamily="18" charset="0"/>
              </a:rPr>
              <a:t>Pazyryk</a:t>
            </a:r>
            <a:r>
              <a:rPr lang="hu-HU" dirty="0">
                <a:latin typeface="Garamond" panose="02020404030301010803" pitchFamily="18" charset="0"/>
              </a:rPr>
              <a:t> </a:t>
            </a:r>
            <a:r>
              <a:rPr lang="hu-HU" dirty="0" err="1">
                <a:latin typeface="Garamond" panose="02020404030301010803" pitchFamily="18" charset="0"/>
              </a:rPr>
              <a:t>kurgan</a:t>
            </a:r>
            <a:r>
              <a:rPr lang="hu-HU" dirty="0">
                <a:latin typeface="Garamond" panose="02020404030301010803" pitchFamily="18" charset="0"/>
              </a:rPr>
              <a:t>, 3rd c. BCE, </a:t>
            </a:r>
            <a:r>
              <a:rPr lang="hu-HU" dirty="0" err="1">
                <a:latin typeface="Garamond" panose="02020404030301010803" pitchFamily="18" charset="0"/>
              </a:rPr>
              <a:t>Altai</a:t>
            </a:r>
            <a:r>
              <a:rPr lang="hu-HU" dirty="0">
                <a:latin typeface="Garamond" panose="02020404030301010803" pitchFamily="18" charset="0"/>
              </a:rPr>
              <a:t> </a:t>
            </a:r>
            <a:r>
              <a:rPr lang="hu-HU" dirty="0" err="1">
                <a:latin typeface="Garamond" panose="02020404030301010803" pitchFamily="18" charset="0"/>
              </a:rPr>
              <a:t>Mountains</a:t>
            </a:r>
            <a:r>
              <a:rPr lang="hu-HU" dirty="0">
                <a:latin typeface="Garamond" panose="02020404030301010803" pitchFamily="18" charset="0"/>
              </a:rPr>
              <a:t>)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915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6636CE-B569-9376-CCAE-67FF47A8B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7275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Garamond" panose="02020404030301010803" pitchFamily="18" charset="0"/>
              </a:rPr>
              <a:t>Direct Proto-Hungarian (Northern </a:t>
            </a:r>
            <a:r>
              <a:rPr lang="en-US" sz="2400" dirty="0" err="1">
                <a:latin typeface="Garamond" panose="02020404030301010803" pitchFamily="18" charset="0"/>
              </a:rPr>
              <a:t>Xiongnu</a:t>
            </a:r>
            <a:r>
              <a:rPr lang="en-US" sz="2400" dirty="0">
                <a:latin typeface="Garamond" panose="02020404030301010803" pitchFamily="18" charset="0"/>
              </a:rPr>
              <a:t>)</a:t>
            </a:r>
            <a:r>
              <a:rPr lang="hu-HU" sz="2400" dirty="0">
                <a:latin typeface="Garamond" panose="02020404030301010803" pitchFamily="18" charset="0"/>
              </a:rPr>
              <a:t> </a:t>
            </a:r>
            <a:r>
              <a:rPr lang="en-US" sz="2400" dirty="0">
                <a:latin typeface="Garamond" panose="02020404030301010803" pitchFamily="18" charset="0"/>
              </a:rPr>
              <a:t>-</a:t>
            </a:r>
            <a:r>
              <a:rPr lang="hu-HU" sz="2400" dirty="0">
                <a:latin typeface="Garamond" panose="02020404030301010803" pitchFamily="18" charset="0"/>
              </a:rPr>
              <a:t> </a:t>
            </a:r>
            <a:r>
              <a:rPr lang="en-US" sz="2400" dirty="0">
                <a:latin typeface="Garamond" panose="02020404030301010803" pitchFamily="18" charset="0"/>
              </a:rPr>
              <a:t>Proto-Mongolian Language Contact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08EDFF1-EA5C-50F3-760D-1863B9F21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5120"/>
            <a:ext cx="10515600" cy="45818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000" dirty="0" err="1">
                <a:latin typeface="Garamond" panose="02020404030301010803" pitchFamily="18" charset="0"/>
              </a:rPr>
              <a:t>Mong</a:t>
            </a:r>
            <a:r>
              <a:rPr lang="hu-HU" sz="2000" dirty="0">
                <a:latin typeface="Garamond" panose="02020404030301010803" pitchFamily="18" charset="0"/>
              </a:rPr>
              <a:t>.</a:t>
            </a:r>
            <a:r>
              <a:rPr lang="hu-HU" sz="2000" i="1" dirty="0">
                <a:latin typeface="Garamond" panose="02020404030301010803" pitchFamily="18" charset="0"/>
              </a:rPr>
              <a:t> </a:t>
            </a:r>
            <a:r>
              <a:rPr lang="az-Cyrl-AZ" sz="2000" i="1" dirty="0">
                <a:latin typeface="Garamond" panose="02020404030301010803" pitchFamily="18" charset="0"/>
              </a:rPr>
              <a:t>дээд</a:t>
            </a:r>
            <a:r>
              <a:rPr lang="hu-HU" sz="2000" dirty="0">
                <a:latin typeface="Garamond" panose="02020404030301010803" pitchFamily="18" charset="0"/>
              </a:rPr>
              <a:t> 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‘</a:t>
            </a:r>
            <a:r>
              <a:rPr lang="hu-HU" sz="2000" dirty="0" err="1">
                <a:latin typeface="Garamond" panose="02020404030301010803" pitchFamily="18" charset="0"/>
              </a:rPr>
              <a:t>upper</a:t>
            </a:r>
            <a:r>
              <a:rPr lang="hu-HU" sz="2000" dirty="0">
                <a:latin typeface="Garamond" panose="02020404030301010803" pitchFamily="18" charset="0"/>
              </a:rPr>
              <a:t>, top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’</a:t>
            </a:r>
            <a:r>
              <a:rPr lang="hu-HU" sz="2000" dirty="0">
                <a:latin typeface="Garamond" panose="02020404030301010803" pitchFamily="18" charset="0"/>
              </a:rPr>
              <a:t> ~ </a:t>
            </a:r>
            <a:r>
              <a:rPr lang="hu-HU" sz="2000" dirty="0" err="1">
                <a:latin typeface="Garamond" panose="02020404030301010803" pitchFamily="18" charset="0"/>
              </a:rPr>
              <a:t>Hung</a:t>
            </a:r>
            <a:r>
              <a:rPr lang="hu-HU" sz="2000" dirty="0">
                <a:latin typeface="Garamond" panose="02020404030301010803" pitchFamily="18" charset="0"/>
              </a:rPr>
              <a:t>. </a:t>
            </a:r>
            <a:r>
              <a:rPr lang="hu-HU" sz="2000" i="1" dirty="0">
                <a:latin typeface="Garamond" panose="02020404030301010803" pitchFamily="18" charset="0"/>
              </a:rPr>
              <a:t>déd-</a:t>
            </a:r>
            <a:r>
              <a:rPr lang="hu-HU" sz="2000" dirty="0">
                <a:latin typeface="Garamond" panose="02020404030301010803" pitchFamily="18" charset="0"/>
              </a:rPr>
              <a:t> [d</a:t>
            </a:r>
            <a:r>
              <a:rPr lang="en-US" sz="2000" b="0" i="0" u="none" strike="noStrike" baseline="0" dirty="0">
                <a:latin typeface="Garamond" panose="02020404030301010803" pitchFamily="18" charset="0"/>
              </a:rPr>
              <a:t>ē</a:t>
            </a:r>
            <a:r>
              <a:rPr lang="hu-HU" sz="2000" b="0" i="0" u="none" strike="noStrike" baseline="0" dirty="0">
                <a:latin typeface="Garamond" panose="02020404030301010803" pitchFamily="18" charset="0"/>
              </a:rPr>
              <a:t>d] 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‘</a:t>
            </a:r>
            <a:r>
              <a:rPr lang="hu-HU" sz="2000" dirty="0" err="1">
                <a:latin typeface="Garamond" panose="02020404030301010803" pitchFamily="18" charset="0"/>
              </a:rPr>
              <a:t>great</a:t>
            </a:r>
            <a:r>
              <a:rPr lang="hu-HU" sz="2000" dirty="0">
                <a:latin typeface="Garamond" panose="02020404030301010803" pitchFamily="18" charset="0"/>
              </a:rPr>
              <a:t> [</a:t>
            </a:r>
            <a:r>
              <a:rPr lang="hu-HU" sz="2000" dirty="0" err="1">
                <a:latin typeface="Garamond" panose="02020404030301010803" pitchFamily="18" charset="0"/>
              </a:rPr>
              <a:t>grandmother</a:t>
            </a:r>
            <a:r>
              <a:rPr lang="hu-HU" sz="2000" dirty="0">
                <a:latin typeface="Garamond" panose="02020404030301010803" pitchFamily="18" charset="0"/>
              </a:rPr>
              <a:t>, </a:t>
            </a:r>
            <a:r>
              <a:rPr lang="hu-HU" sz="2000" dirty="0" err="1">
                <a:latin typeface="Garamond" panose="02020404030301010803" pitchFamily="18" charset="0"/>
              </a:rPr>
              <a:t>grandfather</a:t>
            </a:r>
            <a:r>
              <a:rPr lang="hu-HU" sz="2000" dirty="0">
                <a:latin typeface="Garamond" panose="02020404030301010803" pitchFamily="18" charset="0"/>
              </a:rPr>
              <a:t>]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’</a:t>
            </a:r>
            <a:r>
              <a:rPr lang="hu-HU" sz="2000" dirty="0">
                <a:latin typeface="Garamond" panose="02020404030301010803" pitchFamily="18" charset="0"/>
              </a:rPr>
              <a:t> </a:t>
            </a:r>
          </a:p>
          <a:p>
            <a:pPr marL="0" indent="0">
              <a:buNone/>
            </a:pPr>
            <a:r>
              <a:rPr lang="hu-HU" sz="2000" dirty="0" err="1">
                <a:latin typeface="Garamond" panose="02020404030301010803" pitchFamily="18" charset="0"/>
              </a:rPr>
              <a:t>Mong</a:t>
            </a:r>
            <a:r>
              <a:rPr lang="hu-HU" sz="2000" dirty="0">
                <a:latin typeface="Garamond" panose="02020404030301010803" pitchFamily="18" charset="0"/>
              </a:rPr>
              <a:t>.</a:t>
            </a:r>
            <a:r>
              <a:rPr lang="hu-HU" sz="2000" i="1" dirty="0">
                <a:latin typeface="Garamond" panose="02020404030301010803" pitchFamily="18" charset="0"/>
              </a:rPr>
              <a:t> </a:t>
            </a:r>
            <a:r>
              <a:rPr lang="az-Cyrl-AZ" sz="2000" i="1" dirty="0">
                <a:latin typeface="Garamond" panose="02020404030301010803" pitchFamily="18" charset="0"/>
              </a:rPr>
              <a:t>муужгай</a:t>
            </a:r>
            <a:r>
              <a:rPr lang="hu-HU" sz="2000" dirty="0">
                <a:latin typeface="Garamond" panose="02020404030301010803" pitchFamily="18" charset="0"/>
              </a:rPr>
              <a:t> 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‘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kitten, </a:t>
            </a:r>
            <a:r>
              <a:rPr lang="hu-HU" sz="2000" dirty="0" err="1">
                <a:latin typeface="Garamond" panose="02020404030301010803" pitchFamily="18" charset="0"/>
              </a:rPr>
              <a:t>pussy</a:t>
            </a:r>
            <a:r>
              <a:rPr lang="hu-HU" sz="2000" dirty="0">
                <a:latin typeface="Garamond" panose="02020404030301010803" pitchFamily="18" charset="0"/>
              </a:rPr>
              <a:t>, </a:t>
            </a:r>
            <a:r>
              <a:rPr lang="hu-HU" sz="2000" dirty="0" err="1">
                <a:latin typeface="Garamond" panose="02020404030301010803" pitchFamily="18" charset="0"/>
              </a:rPr>
              <a:t>pussycat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’</a:t>
            </a:r>
            <a:r>
              <a:rPr lang="hu-HU" sz="2000" dirty="0">
                <a:latin typeface="Garamond" panose="02020404030301010803" pitchFamily="18" charset="0"/>
              </a:rPr>
              <a:t> ~ </a:t>
            </a:r>
            <a:r>
              <a:rPr lang="hu-HU" sz="2000" dirty="0" err="1">
                <a:latin typeface="Garamond" panose="02020404030301010803" pitchFamily="18" charset="0"/>
              </a:rPr>
              <a:t>Hung</a:t>
            </a:r>
            <a:r>
              <a:rPr lang="hu-HU" sz="2000" dirty="0">
                <a:latin typeface="Garamond" panose="02020404030301010803" pitchFamily="18" charset="0"/>
              </a:rPr>
              <a:t>. </a:t>
            </a:r>
            <a:r>
              <a:rPr lang="hu-HU" sz="2000" i="1" dirty="0">
                <a:latin typeface="Garamond" panose="02020404030301010803" pitchFamily="18" charset="0"/>
              </a:rPr>
              <a:t>macska</a:t>
            </a:r>
            <a:r>
              <a:rPr lang="hu-HU" sz="2000" dirty="0">
                <a:latin typeface="Garamond" panose="02020404030301010803" pitchFamily="18" charset="0"/>
              </a:rPr>
              <a:t> [ma</a:t>
            </a:r>
            <a:r>
              <a:rPr lang="en-US" sz="2000" b="0" i="0" u="none" strike="noStrike" baseline="0" dirty="0">
                <a:latin typeface="Garamond" panose="02020404030301010803" pitchFamily="18" charset="0"/>
              </a:rPr>
              <a:t>č</a:t>
            </a:r>
            <a:r>
              <a:rPr lang="hu-HU" sz="2000" b="0" i="0" u="none" strike="noStrike" baseline="0" dirty="0" err="1">
                <a:latin typeface="Garamond" panose="02020404030301010803" pitchFamily="18" charset="0"/>
              </a:rPr>
              <a:t>ka</a:t>
            </a:r>
            <a:r>
              <a:rPr lang="hu-HU" sz="2000" b="0" i="0" u="none" strike="noStrike" baseline="0" dirty="0">
                <a:latin typeface="Garamond" panose="02020404030301010803" pitchFamily="18" charset="0"/>
              </a:rPr>
              <a:t>] 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‘</a:t>
            </a:r>
            <a:r>
              <a:rPr lang="hu-HU" sz="2000" dirty="0" err="1">
                <a:latin typeface="Garamond" panose="02020404030301010803" pitchFamily="18" charset="0"/>
              </a:rPr>
              <a:t>cat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’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endParaRPr lang="hu-HU" sz="20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hu-HU" sz="2000" dirty="0" err="1">
                <a:latin typeface="Garamond" panose="02020404030301010803" pitchFamily="18" charset="0"/>
              </a:rPr>
              <a:t>Mong</a:t>
            </a:r>
            <a:r>
              <a:rPr lang="hu-HU" sz="2000" dirty="0">
                <a:latin typeface="Garamond" panose="02020404030301010803" pitchFamily="18" charset="0"/>
              </a:rPr>
              <a:t>. </a:t>
            </a:r>
            <a:r>
              <a:rPr lang="az-Cyrl-AZ" sz="2000" i="1" dirty="0">
                <a:latin typeface="Garamond" panose="02020404030301010803" pitchFamily="18" charset="0"/>
              </a:rPr>
              <a:t>тэрэг</a:t>
            </a:r>
            <a:r>
              <a:rPr lang="hu-HU" sz="2000" dirty="0">
                <a:latin typeface="Garamond" panose="02020404030301010803" pitchFamily="18" charset="0"/>
              </a:rPr>
              <a:t> 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‘</a:t>
            </a:r>
            <a:r>
              <a:rPr lang="hu-HU" sz="2000" dirty="0" err="1">
                <a:latin typeface="Garamond" panose="02020404030301010803" pitchFamily="18" charset="0"/>
              </a:rPr>
              <a:t>cart</a:t>
            </a:r>
            <a:r>
              <a:rPr lang="hu-HU" sz="2000" dirty="0">
                <a:latin typeface="Garamond" panose="02020404030301010803" pitchFamily="18" charset="0"/>
              </a:rPr>
              <a:t>, </a:t>
            </a:r>
            <a:r>
              <a:rPr lang="hu-HU" sz="2000" dirty="0" err="1">
                <a:latin typeface="Garamond" panose="02020404030301010803" pitchFamily="18" charset="0"/>
              </a:rPr>
              <a:t>wagon</a:t>
            </a:r>
            <a:r>
              <a:rPr lang="hu-HU" sz="2000" dirty="0">
                <a:latin typeface="Garamond" panose="02020404030301010803" pitchFamily="18" charset="0"/>
              </a:rPr>
              <a:t>, </a:t>
            </a:r>
            <a:r>
              <a:rPr lang="hu-HU" sz="2000" dirty="0" err="1">
                <a:latin typeface="Garamond" panose="02020404030301010803" pitchFamily="18" charset="0"/>
              </a:rPr>
              <a:t>carriage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’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~ </a:t>
            </a:r>
            <a:r>
              <a:rPr lang="hu-HU" sz="2000" kern="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Hung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  <a:r>
              <a:rPr lang="hu-HU" sz="2000" i="1" kern="0" dirty="0" err="1">
                <a:latin typeface="Garamond" panose="02020404030301010803" pitchFamily="18" charset="0"/>
                <a:ea typeface="Calibri" panose="020F0502020204030204" pitchFamily="34" charset="0"/>
              </a:rPr>
              <a:t>t</a:t>
            </a:r>
            <a:r>
              <a:rPr lang="hu-HU" sz="2000" i="1" kern="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ereh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, </a:t>
            </a:r>
            <a:r>
              <a:rPr lang="hu-HU" sz="20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teher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‘</a:t>
            </a:r>
            <a:r>
              <a:rPr lang="hu-HU" sz="2000" dirty="0" err="1">
                <a:latin typeface="Garamond" panose="02020404030301010803" pitchFamily="18" charset="0"/>
              </a:rPr>
              <a:t>load</a:t>
            </a:r>
            <a:r>
              <a:rPr lang="hu-HU" sz="2000" dirty="0">
                <a:latin typeface="Garamond" panose="02020404030301010803" pitchFamily="18" charset="0"/>
              </a:rPr>
              <a:t>, </a:t>
            </a:r>
            <a:r>
              <a:rPr lang="hu-HU" sz="2000" dirty="0" err="1">
                <a:latin typeface="Garamond" panose="02020404030301010803" pitchFamily="18" charset="0"/>
              </a:rPr>
              <a:t>weight</a:t>
            </a:r>
            <a:r>
              <a:rPr lang="hu-HU" sz="2000" dirty="0">
                <a:latin typeface="Garamond" panose="02020404030301010803" pitchFamily="18" charset="0"/>
              </a:rPr>
              <a:t>, </a:t>
            </a:r>
            <a:r>
              <a:rPr lang="hu-HU" sz="2000" dirty="0" err="1">
                <a:latin typeface="Garamond" panose="02020404030301010803" pitchFamily="18" charset="0"/>
              </a:rPr>
              <a:t>charge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’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endParaRPr lang="hu-HU" sz="20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hu-HU" sz="2000" dirty="0" err="1">
                <a:latin typeface="Garamond" panose="02020404030301010803" pitchFamily="18" charset="0"/>
              </a:rPr>
              <a:t>Mong</a:t>
            </a:r>
            <a:r>
              <a:rPr lang="hu-HU" sz="2000" dirty="0">
                <a:latin typeface="Garamond" panose="02020404030301010803" pitchFamily="18" charset="0"/>
              </a:rPr>
              <a:t>. </a:t>
            </a:r>
            <a:r>
              <a:rPr lang="az-Cyrl-AZ" sz="2000" i="1" dirty="0">
                <a:latin typeface="Garamond" panose="02020404030301010803" pitchFamily="18" charset="0"/>
              </a:rPr>
              <a:t>тэргэнцэр</a:t>
            </a:r>
            <a:r>
              <a:rPr lang="hu-HU" sz="2000" dirty="0">
                <a:latin typeface="Garamond" panose="02020404030301010803" pitchFamily="18" charset="0"/>
              </a:rPr>
              <a:t> 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‘</a:t>
            </a:r>
            <a:r>
              <a:rPr lang="hu-HU" sz="2000" dirty="0" err="1">
                <a:latin typeface="Garamond" panose="02020404030301010803" pitchFamily="18" charset="0"/>
              </a:rPr>
              <a:t>lorry</a:t>
            </a:r>
            <a:r>
              <a:rPr lang="hu-HU" sz="2000" dirty="0">
                <a:latin typeface="Garamond" panose="02020404030301010803" pitchFamily="18" charset="0"/>
              </a:rPr>
              <a:t>, </a:t>
            </a:r>
            <a:r>
              <a:rPr lang="hu-HU" sz="2000" dirty="0" err="1">
                <a:latin typeface="Garamond" panose="02020404030301010803" pitchFamily="18" charset="0"/>
              </a:rPr>
              <a:t>truck</a:t>
            </a:r>
            <a:r>
              <a:rPr lang="hu-HU" sz="2000" dirty="0">
                <a:latin typeface="Garamond" panose="02020404030301010803" pitchFamily="18" charset="0"/>
              </a:rPr>
              <a:t>, </a:t>
            </a:r>
            <a:r>
              <a:rPr lang="hu-HU" sz="2000" dirty="0" err="1">
                <a:latin typeface="Garamond" panose="02020404030301010803" pitchFamily="18" charset="0"/>
              </a:rPr>
              <a:t>trolley</a:t>
            </a:r>
            <a:r>
              <a:rPr lang="hu-HU" sz="2000" dirty="0">
                <a:latin typeface="Garamond" panose="02020404030301010803" pitchFamily="18" charset="0"/>
              </a:rPr>
              <a:t>, </a:t>
            </a:r>
            <a:r>
              <a:rPr lang="hu-HU" sz="2000" dirty="0" err="1">
                <a:latin typeface="Garamond" panose="02020404030301010803" pitchFamily="18" charset="0"/>
              </a:rPr>
              <a:t>cart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’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~ </a:t>
            </a:r>
            <a:r>
              <a:rPr lang="hu-HU" sz="2000" kern="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Hung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  <a:r>
              <a:rPr lang="hu-HU" sz="20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targonca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[t</a:t>
            </a:r>
            <a:r>
              <a:rPr lang="en-US" sz="2000" b="0" i="0" u="none" strike="noStrike" baseline="0" dirty="0">
                <a:latin typeface="Garamond" panose="02020404030301010803" pitchFamily="18" charset="0"/>
              </a:rPr>
              <a:t>å</a:t>
            </a:r>
            <a:r>
              <a:rPr lang="hu-HU" sz="2000" b="0" i="0" u="none" strike="noStrike" baseline="0" dirty="0" err="1">
                <a:latin typeface="Garamond" panose="02020404030301010803" pitchFamily="18" charset="0"/>
              </a:rPr>
              <a:t>rgonts</a:t>
            </a:r>
            <a:r>
              <a:rPr lang="en-US" sz="2000" b="0" i="0" u="none" strike="noStrike" baseline="0" dirty="0">
                <a:latin typeface="Garamond" panose="02020404030301010803" pitchFamily="18" charset="0"/>
              </a:rPr>
              <a:t>å</a:t>
            </a:r>
            <a:r>
              <a:rPr lang="hu-HU" sz="2000" b="0" i="0" u="none" strike="noStrike" baseline="0" dirty="0">
                <a:latin typeface="Garamond" panose="02020404030301010803" pitchFamily="18" charset="0"/>
              </a:rPr>
              <a:t>] 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‘</a:t>
            </a:r>
            <a:r>
              <a:rPr lang="hu-HU" sz="2000" dirty="0" err="1">
                <a:latin typeface="Garamond" panose="02020404030301010803" pitchFamily="18" charset="0"/>
              </a:rPr>
              <a:t>truck</a:t>
            </a:r>
            <a:r>
              <a:rPr lang="hu-HU" sz="2000" dirty="0">
                <a:latin typeface="Garamond" panose="02020404030301010803" pitchFamily="18" charset="0"/>
              </a:rPr>
              <a:t>, </a:t>
            </a:r>
            <a:r>
              <a:rPr lang="hu-HU" sz="2000" dirty="0" err="1">
                <a:latin typeface="Garamond" panose="02020404030301010803" pitchFamily="18" charset="0"/>
              </a:rPr>
              <a:t>trolley</a:t>
            </a:r>
            <a:r>
              <a:rPr lang="hu-HU" sz="2000" dirty="0">
                <a:latin typeface="Garamond" panose="02020404030301010803" pitchFamily="18" charset="0"/>
              </a:rPr>
              <a:t>, </a:t>
            </a:r>
            <a:r>
              <a:rPr lang="hu-HU" sz="2000" dirty="0" err="1">
                <a:latin typeface="Garamond" panose="02020404030301010803" pitchFamily="18" charset="0"/>
              </a:rPr>
              <a:t>cart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’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hu-HU" sz="2000" dirty="0" err="1">
                <a:latin typeface="Garamond" panose="02020404030301010803" pitchFamily="18" charset="0"/>
              </a:rPr>
              <a:t>Mong</a:t>
            </a:r>
            <a:r>
              <a:rPr lang="hu-HU" sz="2000" dirty="0">
                <a:latin typeface="Garamond" panose="02020404030301010803" pitchFamily="18" charset="0"/>
              </a:rPr>
              <a:t>. </a:t>
            </a:r>
            <a:r>
              <a:rPr lang="az-Cyrl-AZ" sz="2000" i="1" dirty="0">
                <a:latin typeface="Garamond" panose="02020404030301010803" pitchFamily="18" charset="0"/>
              </a:rPr>
              <a:t>төв</a:t>
            </a:r>
            <a:r>
              <a:rPr lang="hu-HU" sz="2000" kern="0" dirty="0">
                <a:latin typeface="Garamond" panose="02020404030301010803" pitchFamily="18" charset="0"/>
              </a:rPr>
              <a:t> 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‘</a:t>
            </a:r>
            <a:r>
              <a:rPr lang="hu-HU" sz="2000" dirty="0">
                <a:latin typeface="Garamond" panose="02020404030301010803" pitchFamily="18" charset="0"/>
              </a:rPr>
              <a:t>center, main, </a:t>
            </a:r>
            <a:r>
              <a:rPr lang="hu-HU" sz="2000" dirty="0" err="1">
                <a:latin typeface="Garamond" panose="02020404030301010803" pitchFamily="18" charset="0"/>
              </a:rPr>
              <a:t>epicenter</a:t>
            </a:r>
            <a:r>
              <a:rPr lang="hu-HU" sz="2000" dirty="0">
                <a:latin typeface="Garamond" panose="02020404030301010803" pitchFamily="18" charset="0"/>
              </a:rPr>
              <a:t>, </a:t>
            </a:r>
            <a:r>
              <a:rPr lang="hu-HU" sz="2000" dirty="0" err="1">
                <a:latin typeface="Garamond" panose="02020404030301010803" pitchFamily="18" charset="0"/>
              </a:rPr>
              <a:t>nucleus</a:t>
            </a:r>
            <a:r>
              <a:rPr lang="hu-HU" sz="2000" dirty="0">
                <a:latin typeface="Garamond" panose="02020404030301010803" pitchFamily="18" charset="0"/>
              </a:rPr>
              <a:t>, etc.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’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~ </a:t>
            </a:r>
            <a:r>
              <a:rPr lang="hu-HU" sz="2000" kern="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Hung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  <a:r>
              <a:rPr lang="hu-HU" sz="20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tő 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[t</a:t>
            </a:r>
            <a:r>
              <a:rPr lang="en-US" sz="2000" b="0" u="none" strike="noStrike" baseline="0" dirty="0">
                <a:latin typeface="Garamond" panose="02020404030301010803" pitchFamily="18" charset="0"/>
              </a:rPr>
              <a:t>ȫ</a:t>
            </a:r>
            <a:r>
              <a:rPr lang="hu-HU" sz="2000" b="0" u="none" strike="noStrike" baseline="0" dirty="0">
                <a:latin typeface="Garamond" panose="02020404030301010803" pitchFamily="18" charset="0"/>
              </a:rPr>
              <a:t>]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, </a:t>
            </a:r>
            <a:r>
              <a:rPr lang="hu-HU" sz="2000" i="1" kern="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töv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‘</a:t>
            </a:r>
            <a:r>
              <a:rPr lang="hu-HU" sz="2000" dirty="0" err="1">
                <a:latin typeface="Garamond" panose="02020404030301010803" pitchFamily="18" charset="0"/>
              </a:rPr>
              <a:t>root</a:t>
            </a:r>
            <a:r>
              <a:rPr lang="hu-HU" sz="2000" dirty="0">
                <a:latin typeface="Garamond" panose="02020404030301010803" pitchFamily="18" charset="0"/>
              </a:rPr>
              <a:t>, </a:t>
            </a:r>
            <a:r>
              <a:rPr lang="hu-HU" sz="2000" dirty="0" err="1">
                <a:latin typeface="Garamond" panose="02020404030301010803" pitchFamily="18" charset="0"/>
              </a:rPr>
              <a:t>stem</a:t>
            </a:r>
            <a:r>
              <a:rPr lang="hu-HU" sz="2000" dirty="0">
                <a:latin typeface="Garamond" panose="02020404030301010803" pitchFamily="18" charset="0"/>
              </a:rPr>
              <a:t>, radix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’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</a:p>
          <a:p>
            <a:pPr marL="720725" indent="-720725">
              <a:buNone/>
            </a:pPr>
            <a:r>
              <a:rPr lang="hu-HU" sz="2000" dirty="0" err="1">
                <a:latin typeface="Garamond" panose="02020404030301010803" pitchFamily="18" charset="0"/>
              </a:rPr>
              <a:t>Mong</a:t>
            </a:r>
            <a:r>
              <a:rPr lang="hu-HU" sz="2000" dirty="0">
                <a:latin typeface="Garamond" panose="02020404030301010803" pitchFamily="18" charset="0"/>
              </a:rPr>
              <a:t>. </a:t>
            </a:r>
            <a:r>
              <a:rPr lang="az-Cyrl-AZ" sz="20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сунагар</a:t>
            </a:r>
            <a:r>
              <a:rPr lang="hu-HU" sz="2000" kern="0" dirty="0"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‘</a:t>
            </a:r>
            <a:r>
              <a:rPr lang="hu-HU" sz="2000" dirty="0" err="1">
                <a:latin typeface="Garamond" panose="02020404030301010803" pitchFamily="18" charset="0"/>
              </a:rPr>
              <a:t>tall</a:t>
            </a:r>
            <a:r>
              <a:rPr lang="hu-HU" sz="2000" dirty="0">
                <a:latin typeface="Garamond" panose="02020404030301010803" pitchFamily="18" charset="0"/>
              </a:rPr>
              <a:t> and </a:t>
            </a:r>
            <a:r>
              <a:rPr lang="hu-HU" sz="2000" dirty="0" err="1">
                <a:latin typeface="Garamond" panose="02020404030301010803" pitchFamily="18" charset="0"/>
              </a:rPr>
              <a:t>slender</a:t>
            </a:r>
            <a:r>
              <a:rPr lang="hu-HU" sz="2000" dirty="0">
                <a:latin typeface="Garamond" panose="02020404030301010803" pitchFamily="18" charset="0"/>
              </a:rPr>
              <a:t> [</a:t>
            </a:r>
            <a:r>
              <a:rPr lang="hu-HU" sz="2000" dirty="0" err="1">
                <a:latin typeface="Garamond" panose="02020404030301010803" pitchFamily="18" charset="0"/>
              </a:rPr>
              <a:t>person</a:t>
            </a:r>
            <a:r>
              <a:rPr lang="hu-HU" sz="2000" dirty="0">
                <a:latin typeface="Garamond" panose="02020404030301010803" pitchFamily="18" charset="0"/>
              </a:rPr>
              <a:t>], </a:t>
            </a:r>
            <a:r>
              <a:rPr lang="hu-HU" sz="2000" dirty="0" err="1">
                <a:latin typeface="Garamond" panose="02020404030301010803" pitchFamily="18" charset="0"/>
              </a:rPr>
              <a:t>spindly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’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~ </a:t>
            </a:r>
            <a:r>
              <a:rPr lang="hu-HU" sz="2000" kern="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Hung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  <a:r>
              <a:rPr lang="hu-HU" sz="20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cingár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[</a:t>
            </a:r>
            <a:r>
              <a:rPr lang="hu-HU" sz="2000" kern="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cing</a:t>
            </a:r>
            <a:r>
              <a:rPr lang="en-US" sz="2000" b="0" i="0" u="none" strike="noStrike" baseline="0" dirty="0">
                <a:latin typeface="Garamond" panose="02020404030301010803" pitchFamily="18" charset="0"/>
              </a:rPr>
              <a:t>ā</a:t>
            </a:r>
            <a:r>
              <a:rPr lang="hu-HU" sz="2000" b="0" i="0" u="none" strike="noStrike" baseline="0" dirty="0">
                <a:latin typeface="Garamond" panose="02020404030301010803" pitchFamily="18" charset="0"/>
              </a:rPr>
              <a:t>r] 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‘</a:t>
            </a:r>
            <a:r>
              <a:rPr lang="hu-HU" sz="2000" dirty="0" err="1">
                <a:latin typeface="Garamond" panose="02020404030301010803" pitchFamily="18" charset="0"/>
              </a:rPr>
              <a:t>tall</a:t>
            </a:r>
            <a:r>
              <a:rPr lang="hu-HU" sz="2000" dirty="0">
                <a:latin typeface="Garamond" panose="02020404030301010803" pitchFamily="18" charset="0"/>
              </a:rPr>
              <a:t> and </a:t>
            </a:r>
            <a:r>
              <a:rPr lang="hu-HU" sz="2000" dirty="0" err="1">
                <a:latin typeface="Garamond" panose="02020404030301010803" pitchFamily="18" charset="0"/>
              </a:rPr>
              <a:t>slender</a:t>
            </a:r>
            <a:r>
              <a:rPr lang="hu-HU" sz="2000" dirty="0">
                <a:latin typeface="Garamond" panose="02020404030301010803" pitchFamily="18" charset="0"/>
              </a:rPr>
              <a:t> [</a:t>
            </a:r>
            <a:r>
              <a:rPr lang="hu-HU" sz="2000" dirty="0" err="1">
                <a:latin typeface="Garamond" panose="02020404030301010803" pitchFamily="18" charset="0"/>
              </a:rPr>
              <a:t>person</a:t>
            </a:r>
            <a:r>
              <a:rPr lang="hu-HU" sz="2000" dirty="0">
                <a:latin typeface="Garamond" panose="02020404030301010803" pitchFamily="18" charset="0"/>
              </a:rPr>
              <a:t>], </a:t>
            </a:r>
            <a:r>
              <a:rPr lang="hu-HU" sz="2000" dirty="0" err="1">
                <a:latin typeface="Garamond" panose="02020404030301010803" pitchFamily="18" charset="0"/>
              </a:rPr>
              <a:t>spindly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’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hu-HU" sz="2000" dirty="0" err="1">
                <a:latin typeface="Garamond" panose="02020404030301010803" pitchFamily="18" charset="0"/>
              </a:rPr>
              <a:t>Mong</a:t>
            </a:r>
            <a:r>
              <a:rPr lang="hu-HU" sz="2000" dirty="0">
                <a:latin typeface="Garamond" panose="02020404030301010803" pitchFamily="18" charset="0"/>
              </a:rPr>
              <a:t>. </a:t>
            </a:r>
            <a:r>
              <a:rPr lang="az-Cyrl-AZ" sz="2000" i="1" dirty="0">
                <a:latin typeface="Garamond" panose="02020404030301010803" pitchFamily="18" charset="0"/>
              </a:rPr>
              <a:t>цээж</a:t>
            </a:r>
            <a:r>
              <a:rPr lang="hu-HU" sz="2000" dirty="0">
                <a:latin typeface="Garamond" panose="02020404030301010803" pitchFamily="18" charset="0"/>
              </a:rPr>
              <a:t> 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‘</a:t>
            </a:r>
            <a:r>
              <a:rPr lang="hu-HU" sz="2000" dirty="0" err="1">
                <a:latin typeface="Garamond" panose="02020404030301010803" pitchFamily="18" charset="0"/>
              </a:rPr>
              <a:t>chest</a:t>
            </a:r>
            <a:r>
              <a:rPr lang="hu-HU" sz="2000" dirty="0">
                <a:latin typeface="Garamond" panose="02020404030301010803" pitchFamily="18" charset="0"/>
              </a:rPr>
              <a:t>, </a:t>
            </a:r>
            <a:r>
              <a:rPr lang="hu-HU" sz="2000" dirty="0" err="1">
                <a:latin typeface="Garamond" panose="02020404030301010803" pitchFamily="18" charset="0"/>
              </a:rPr>
              <a:t>breast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’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~ </a:t>
            </a:r>
            <a:r>
              <a:rPr lang="hu-HU" sz="2000" kern="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Hung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  <a:r>
              <a:rPr lang="hu-HU" sz="20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szegy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[</a:t>
            </a:r>
            <a:r>
              <a:rPr lang="hu-HU" sz="2000" kern="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sed</a:t>
            </a:r>
            <a:r>
              <a:rPr lang="hu-HU" sz="2000" kern="0" dirty="0">
                <a:latin typeface="Garamond" panose="02020404030301010803" pitchFamily="18" charset="0"/>
                <a:ea typeface="Calibri" panose="020F0502020204030204" pitchFamily="34" charset="0"/>
              </a:rPr>
              <a:t>’]</a:t>
            </a:r>
            <a:r>
              <a:rPr lang="hu-HU" sz="2000" dirty="0">
                <a:latin typeface="Garamond" panose="02020404030301010803" pitchFamily="18" charset="0"/>
              </a:rPr>
              <a:t> 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‘</a:t>
            </a:r>
            <a:r>
              <a:rPr lang="hu-HU" sz="2000" dirty="0" err="1">
                <a:latin typeface="Garamond" panose="02020404030301010803" pitchFamily="18" charset="0"/>
              </a:rPr>
              <a:t>breast</a:t>
            </a:r>
            <a:r>
              <a:rPr lang="hu-HU" sz="2000" dirty="0">
                <a:latin typeface="Garamond" panose="02020404030301010803" pitchFamily="18" charset="0"/>
              </a:rPr>
              <a:t>, </a:t>
            </a:r>
            <a:r>
              <a:rPr lang="hu-HU" sz="2000" dirty="0" err="1">
                <a:latin typeface="Garamond" panose="02020404030301010803" pitchFamily="18" charset="0"/>
              </a:rPr>
              <a:t>brisket</a:t>
            </a:r>
            <a:r>
              <a:rPr lang="hu-HU" sz="2000" dirty="0">
                <a:latin typeface="Garamond" panose="02020404030301010803" pitchFamily="18" charset="0"/>
              </a:rPr>
              <a:t> (</a:t>
            </a:r>
            <a:r>
              <a:rPr lang="hu-HU" sz="2000" dirty="0" err="1">
                <a:latin typeface="Garamond" panose="02020404030301010803" pitchFamily="18" charset="0"/>
              </a:rPr>
              <a:t>the</a:t>
            </a:r>
            <a:r>
              <a:rPr lang="hu-HU" sz="2000" dirty="0">
                <a:latin typeface="Garamond" panose="02020404030301010803" pitchFamily="18" charset="0"/>
              </a:rPr>
              <a:t> </a:t>
            </a:r>
            <a:r>
              <a:rPr lang="hu-HU" sz="2000" dirty="0" err="1">
                <a:latin typeface="Garamond" panose="02020404030301010803" pitchFamily="18" charset="0"/>
              </a:rPr>
              <a:t>chest</a:t>
            </a:r>
            <a:r>
              <a:rPr lang="hu-HU" sz="2000" dirty="0">
                <a:latin typeface="Garamond" panose="02020404030301010803" pitchFamily="18" charset="0"/>
              </a:rPr>
              <a:t> of an </a:t>
            </a:r>
            <a:r>
              <a:rPr lang="hu-HU" sz="2000" dirty="0" err="1">
                <a:latin typeface="Garamond" panose="02020404030301010803" pitchFamily="18" charset="0"/>
              </a:rPr>
              <a:t>animal</a:t>
            </a:r>
            <a:r>
              <a:rPr lang="hu-HU" sz="2000" dirty="0">
                <a:latin typeface="Garamond" panose="02020404030301010803" pitchFamily="18" charset="0"/>
              </a:rPr>
              <a:t>)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’</a:t>
            </a:r>
            <a:r>
              <a:rPr lang="hu-HU" sz="2000" dirty="0">
                <a:latin typeface="Garamond" panose="02020404030301010803" pitchFamily="18" charset="0"/>
              </a:rPr>
              <a:t> </a:t>
            </a:r>
          </a:p>
          <a:p>
            <a:pPr marL="0" indent="0">
              <a:buNone/>
            </a:pPr>
            <a:r>
              <a:rPr lang="hu-HU" sz="2000" dirty="0" err="1">
                <a:latin typeface="Garamond" panose="02020404030301010803" pitchFamily="18" charset="0"/>
              </a:rPr>
              <a:t>Mong</a:t>
            </a:r>
            <a:r>
              <a:rPr lang="hu-HU" sz="2000" dirty="0">
                <a:latin typeface="Garamond" panose="02020404030301010803" pitchFamily="18" charset="0"/>
              </a:rPr>
              <a:t>. </a:t>
            </a:r>
            <a:r>
              <a:rPr lang="az-Cyrl-AZ" sz="20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шилүүс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‘</a:t>
            </a:r>
            <a:r>
              <a:rPr lang="hu-HU" sz="2000" dirty="0" err="1">
                <a:latin typeface="Garamond" panose="02020404030301010803" pitchFamily="18" charset="0"/>
              </a:rPr>
              <a:t>Lynx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’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~ </a:t>
            </a:r>
            <a:r>
              <a:rPr lang="hu-HU" sz="2000" kern="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Hung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  <a:r>
              <a:rPr lang="hu-HU" sz="2000" i="1" kern="0" dirty="0">
                <a:latin typeface="Garamond" panose="02020404030301010803" pitchFamily="18" charset="0"/>
                <a:ea typeface="Calibri" panose="020F0502020204030204" pitchFamily="34" charset="0"/>
              </a:rPr>
              <a:t>h</a:t>
            </a:r>
            <a:r>
              <a:rPr lang="hu-HU" sz="20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iúz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[</a:t>
            </a:r>
            <a:r>
              <a:rPr lang="hu-HU" sz="2000" kern="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hi</a:t>
            </a:r>
            <a:r>
              <a:rPr lang="en-US" sz="2000" b="0" i="0" u="none" strike="noStrike" baseline="0" dirty="0">
                <a:latin typeface="Garamond" panose="02020404030301010803" pitchFamily="18" charset="0"/>
              </a:rPr>
              <a:t>ū</a:t>
            </a:r>
            <a:r>
              <a:rPr lang="hu-HU" sz="2000" b="0" i="0" u="none" strike="noStrike" baseline="0" dirty="0">
                <a:latin typeface="Garamond" panose="02020404030301010803" pitchFamily="18" charset="0"/>
              </a:rPr>
              <a:t>z] 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‘</a:t>
            </a:r>
            <a:r>
              <a:rPr lang="hu-HU" sz="2000" dirty="0" err="1">
                <a:latin typeface="Garamond" panose="02020404030301010803" pitchFamily="18" charset="0"/>
              </a:rPr>
              <a:t>Lynx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’</a:t>
            </a:r>
            <a:r>
              <a:rPr lang="hu-HU" sz="2000" dirty="0">
                <a:latin typeface="Garamond" panose="02020404030301010803" pitchFamily="18" charset="0"/>
              </a:rPr>
              <a:t> </a:t>
            </a:r>
            <a:endParaRPr lang="hu-HU" sz="2000" kern="0" dirty="0">
              <a:effectLst/>
              <a:latin typeface="Garamond" panose="02020404030301010803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hu-HU" sz="2000" dirty="0" err="1">
                <a:latin typeface="Garamond" panose="02020404030301010803" pitchFamily="18" charset="0"/>
              </a:rPr>
              <a:t>Mong</a:t>
            </a:r>
            <a:r>
              <a:rPr lang="hu-HU" sz="2000" dirty="0">
                <a:latin typeface="Garamond" panose="02020404030301010803" pitchFamily="18" charset="0"/>
              </a:rPr>
              <a:t>. </a:t>
            </a:r>
            <a:r>
              <a:rPr lang="az-Cyrl-AZ" sz="2000" i="1" dirty="0">
                <a:latin typeface="Garamond" panose="02020404030301010803" pitchFamily="18" charset="0"/>
              </a:rPr>
              <a:t>элээ</a:t>
            </a:r>
            <a:r>
              <a:rPr lang="hu-HU" sz="2000" kern="0" dirty="0">
                <a:latin typeface="Garamond" panose="02020404030301010803" pitchFamily="18" charset="0"/>
              </a:rPr>
              <a:t> 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‘</a:t>
            </a:r>
            <a:r>
              <a:rPr lang="hu-HU" sz="2000" kern="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kite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(a </a:t>
            </a:r>
            <a:r>
              <a:rPr lang="hu-HU" sz="2000" kern="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bird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of </a:t>
            </a:r>
            <a:r>
              <a:rPr lang="hu-HU" sz="2000" kern="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prey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)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’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~ </a:t>
            </a:r>
            <a:r>
              <a:rPr lang="hu-HU" sz="2000" kern="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Hung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 </a:t>
            </a:r>
            <a:r>
              <a:rPr lang="hu-HU" sz="2000" i="1" kern="0" dirty="0">
                <a:latin typeface="Garamond" panose="02020404030301010803" pitchFamily="18" charset="0"/>
                <a:ea typeface="Calibri" panose="020F0502020204030204" pitchFamily="34" charset="0"/>
              </a:rPr>
              <a:t>ö</a:t>
            </a:r>
            <a:r>
              <a:rPr lang="hu-HU" sz="20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lyv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‘</a:t>
            </a:r>
            <a:r>
              <a:rPr lang="hu-HU" sz="2000" dirty="0" err="1">
                <a:latin typeface="Garamond" panose="02020404030301010803" pitchFamily="18" charset="0"/>
              </a:rPr>
              <a:t>hawk</a:t>
            </a:r>
            <a:r>
              <a:rPr lang="hu-HU" sz="2000" dirty="0">
                <a:latin typeface="Garamond" panose="02020404030301010803" pitchFamily="18" charset="0"/>
              </a:rPr>
              <a:t>, </a:t>
            </a:r>
            <a:r>
              <a:rPr lang="hu-HU" sz="2000" dirty="0" err="1">
                <a:latin typeface="Garamond" panose="02020404030301010803" pitchFamily="18" charset="0"/>
              </a:rPr>
              <a:t>buzzard</a:t>
            </a:r>
            <a:r>
              <a:rPr lang="hu-HU" sz="2000" dirty="0">
                <a:latin typeface="Garamond" panose="02020404030301010803" pitchFamily="18" charset="0"/>
              </a:rPr>
              <a:t> (a </a:t>
            </a:r>
            <a:r>
              <a:rPr lang="hu-HU" sz="2000" dirty="0" err="1">
                <a:latin typeface="Garamond" panose="02020404030301010803" pitchFamily="18" charset="0"/>
              </a:rPr>
              <a:t>bird</a:t>
            </a:r>
            <a:r>
              <a:rPr lang="hu-HU" sz="2000" dirty="0">
                <a:latin typeface="Garamond" panose="02020404030301010803" pitchFamily="18" charset="0"/>
              </a:rPr>
              <a:t> of </a:t>
            </a:r>
            <a:r>
              <a:rPr lang="hu-HU" sz="2000" dirty="0" err="1">
                <a:latin typeface="Garamond" panose="02020404030301010803" pitchFamily="18" charset="0"/>
              </a:rPr>
              <a:t>prey</a:t>
            </a:r>
            <a:r>
              <a:rPr lang="hu-HU" sz="2000" dirty="0">
                <a:latin typeface="Garamond" panose="02020404030301010803" pitchFamily="18" charset="0"/>
              </a:rPr>
              <a:t>)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’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endParaRPr lang="hu-HU" sz="2000" kern="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hu-HU" sz="2000" kern="0" dirty="0">
                <a:latin typeface="Garamond" panose="02020404030301010803" pitchFamily="18" charset="0"/>
              </a:rPr>
              <a:t>Etc. </a:t>
            </a:r>
            <a:endParaRPr lang="en-US" sz="20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688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CE0BD7-B8F3-78DD-D620-4ECFE5F1D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1741"/>
          </a:xfrm>
        </p:spPr>
        <p:txBody>
          <a:bodyPr>
            <a:normAutofit/>
          </a:bodyPr>
          <a:lstStyle/>
          <a:p>
            <a:r>
              <a:rPr lang="hu-HU" sz="2400" dirty="0" err="1">
                <a:latin typeface="Garamond" panose="02020404030301010803" pitchFamily="18" charset="0"/>
              </a:rPr>
              <a:t>Scytho-Siberian</a:t>
            </a:r>
            <a:r>
              <a:rPr lang="hu-HU" sz="2400" dirty="0">
                <a:latin typeface="Garamond" panose="02020404030301010803" pitchFamily="18" charset="0"/>
              </a:rPr>
              <a:t> (</a:t>
            </a:r>
            <a:r>
              <a:rPr lang="hu-HU" sz="2400" dirty="0" err="1">
                <a:latin typeface="Garamond" panose="02020404030301010803" pitchFamily="18" charset="0"/>
              </a:rPr>
              <a:t>Eastern</a:t>
            </a:r>
            <a:r>
              <a:rPr lang="hu-HU" sz="2400" dirty="0">
                <a:latin typeface="Garamond" panose="02020404030301010803" pitchFamily="18" charset="0"/>
              </a:rPr>
              <a:t> </a:t>
            </a:r>
            <a:r>
              <a:rPr lang="hu-HU" sz="2400" dirty="0" err="1">
                <a:latin typeface="Garamond" panose="02020404030301010803" pitchFamily="18" charset="0"/>
              </a:rPr>
              <a:t>Iranian</a:t>
            </a:r>
            <a:r>
              <a:rPr lang="hu-HU" sz="2400" dirty="0">
                <a:latin typeface="Garamond" panose="02020404030301010803" pitchFamily="18" charset="0"/>
              </a:rPr>
              <a:t>):</a:t>
            </a:r>
            <a:br>
              <a:rPr lang="hu-HU" sz="2400" dirty="0">
                <a:latin typeface="Garamond" panose="02020404030301010803" pitchFamily="18" charset="0"/>
              </a:rPr>
            </a:br>
            <a:r>
              <a:rPr lang="hu-HU" sz="2400" dirty="0">
                <a:latin typeface="Garamond" panose="02020404030301010803" pitchFamily="18" charset="0"/>
              </a:rPr>
              <a:t>a </a:t>
            </a:r>
            <a:r>
              <a:rPr lang="hu-HU" sz="2400" i="1" dirty="0" err="1">
                <a:latin typeface="Garamond" panose="02020404030301010803" pitchFamily="18" charset="0"/>
              </a:rPr>
              <a:t>Substrate</a:t>
            </a:r>
            <a:r>
              <a:rPr lang="hu-HU" sz="2400" i="1" dirty="0">
                <a:latin typeface="Garamond" panose="02020404030301010803" pitchFamily="18" charset="0"/>
              </a:rPr>
              <a:t> </a:t>
            </a:r>
            <a:r>
              <a:rPr lang="hu-HU" sz="2400" i="1" dirty="0" err="1">
                <a:latin typeface="Garamond" panose="02020404030301010803" pitchFamily="18" charset="0"/>
              </a:rPr>
              <a:t>Language</a:t>
            </a:r>
            <a:r>
              <a:rPr lang="hu-HU" sz="2400" i="1" dirty="0">
                <a:latin typeface="Garamond" panose="02020404030301010803" pitchFamily="18" charset="0"/>
              </a:rPr>
              <a:t> </a:t>
            </a:r>
            <a:r>
              <a:rPr lang="hu-HU" sz="2400" dirty="0">
                <a:latin typeface="Garamond" panose="02020404030301010803" pitchFamily="18" charset="0"/>
              </a:rPr>
              <a:t>of </a:t>
            </a:r>
            <a:r>
              <a:rPr lang="hu-HU" sz="2400" dirty="0" err="1">
                <a:latin typeface="Garamond" panose="02020404030301010803" pitchFamily="18" charset="0"/>
              </a:rPr>
              <a:t>Hungarian</a:t>
            </a:r>
            <a:r>
              <a:rPr lang="hu-HU" sz="2400" dirty="0">
                <a:latin typeface="Garamond" panose="02020404030301010803" pitchFamily="18" charset="0"/>
              </a:rPr>
              <a:t> and </a:t>
            </a:r>
            <a:r>
              <a:rPr lang="hu-HU" sz="2400" dirty="0" err="1">
                <a:latin typeface="Garamond" panose="02020404030301010803" pitchFamily="18" charset="0"/>
              </a:rPr>
              <a:t>the</a:t>
            </a:r>
            <a:r>
              <a:rPr lang="hu-HU" sz="2400" dirty="0">
                <a:latin typeface="Garamond" panose="02020404030301010803" pitchFamily="18" charset="0"/>
              </a:rPr>
              <a:t> </a:t>
            </a:r>
            <a:r>
              <a:rPr lang="hu-HU" sz="2400" dirty="0" err="1">
                <a:latin typeface="Garamond" panose="02020404030301010803" pitchFamily="18" charset="0"/>
              </a:rPr>
              <a:t>Turkic</a:t>
            </a:r>
            <a:r>
              <a:rPr lang="hu-HU" sz="2400" dirty="0">
                <a:latin typeface="Garamond" panose="02020404030301010803" pitchFamily="18" charset="0"/>
              </a:rPr>
              <a:t> </a:t>
            </a:r>
            <a:r>
              <a:rPr lang="hu-HU" sz="2400" dirty="0" err="1">
                <a:latin typeface="Garamond" panose="02020404030301010803" pitchFamily="18" charset="0"/>
              </a:rPr>
              <a:t>Languages</a:t>
            </a:r>
            <a:r>
              <a:rPr lang="hu-HU" sz="2400" dirty="0">
                <a:latin typeface="Garamond" panose="02020404030301010803" pitchFamily="18" charset="0"/>
              </a:rPr>
              <a:t>?</a:t>
            </a:r>
            <a:endParaRPr lang="en-US" sz="2400" dirty="0">
              <a:latin typeface="Garamond" panose="02020404030301010803" pitchFamily="18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70CD4A9-4414-794B-A9E5-60B594152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88123"/>
            <a:ext cx="10515600" cy="44888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“Most linguists and historians agree that Proto-Turkic, the common ancestor of all ancient and contemporary Turkic languages, must have been spoken somewhere in Central-East Asia (e.g. R</a:t>
            </a:r>
            <a:r>
              <a:rPr lang="hu-HU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ó</a:t>
            </a:r>
            <a:r>
              <a:rPr lang="en-US" sz="2000" kern="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na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-Tas, 1991, p. 35; Golden, 1992, pp. 124–127; Menges, 1995, pp. 16–19). […]” (Uchiyama </a:t>
            </a:r>
            <a:r>
              <a:rPr lang="en-US" sz="20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et al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 2020: 11) </a:t>
            </a:r>
            <a:endParaRPr lang="hu-HU" sz="2000" kern="0" dirty="0">
              <a:effectLst/>
              <a:latin typeface="Garamond" panose="02020404030301010803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hu-HU" sz="2000" kern="0" dirty="0">
              <a:effectLst/>
              <a:latin typeface="Garamond" panose="02020404030301010803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0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“</a:t>
            </a:r>
            <a:r>
              <a:rPr lang="en-US" sz="20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The Proto-Turkic habitat can be viewed as an ecological junction area on the boundary of the NEG and the steppe. Linguistically, </a:t>
            </a:r>
            <a:r>
              <a:rPr lang="en-US" sz="2000" dirty="0">
                <a:solidFill>
                  <a:srgbClr val="FF000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this diversity is mirrored in the contact history of Proto-Turkic, which included interactions with both the languages of the steppe, such as East Iranian and Tocharian</a:t>
            </a:r>
            <a:r>
              <a:rPr lang="en-US" sz="20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, and the languages that are associated with the northern forest zone, such as Samoyedic and Yeniseian (</a:t>
            </a:r>
            <a:r>
              <a:rPr lang="en-US" sz="2000" dirty="0" err="1">
                <a:solidFill>
                  <a:srgbClr val="00000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Dybo</a:t>
            </a:r>
            <a:r>
              <a:rPr lang="en-US" sz="20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, </a:t>
            </a:r>
            <a:r>
              <a:rPr lang="en-US" sz="20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2007, pp</a:t>
            </a:r>
            <a:r>
              <a:rPr lang="en-US" sz="20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 115–169).” </a:t>
            </a:r>
            <a:r>
              <a:rPr lang="de-DE" sz="20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(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Uchiyama </a:t>
            </a:r>
            <a:r>
              <a:rPr lang="en-US" sz="20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et al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 2020:</a:t>
            </a:r>
            <a:r>
              <a:rPr lang="de-DE" sz="20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12) </a:t>
            </a:r>
            <a:endParaRPr lang="hu-HU" sz="2000" dirty="0">
              <a:solidFill>
                <a:srgbClr val="000000"/>
              </a:solidFill>
              <a:effectLst/>
              <a:latin typeface="Garamond" panose="02020404030301010803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hu-HU" sz="2000" dirty="0">
              <a:solidFill>
                <a:srgbClr val="000000"/>
              </a:solidFill>
              <a:effectLst/>
              <a:latin typeface="Garamond" panose="02020404030301010803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“[…] According to some accounts (e.g. </a:t>
            </a:r>
            <a:r>
              <a:rPr lang="en-US" sz="2000" kern="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Dybo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2007, pp. 116–117), a number of Proto-Turkic pastoralist terms were </a:t>
            </a:r>
            <a:r>
              <a:rPr lang="en-US" sz="2000" kern="0" dirty="0">
                <a:solidFill>
                  <a:srgbClr val="FF0000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borrowed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from Indo-European and, specifically, Eastern Iranian (e.g. *</a:t>
            </a:r>
            <a:r>
              <a:rPr lang="en-US" sz="2000" kern="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tạ̄na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‘heifer’, cf. Khotan Saka </a:t>
            </a:r>
            <a:r>
              <a:rPr lang="en-US" sz="2000" kern="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dīnū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‘cow’ of Iranian origin).” (Uchiyama </a:t>
            </a:r>
            <a:r>
              <a:rPr lang="en-US" sz="2000" i="1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et al</a:t>
            </a:r>
            <a:r>
              <a:rPr lang="en-US" sz="2000" kern="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. 2020: 13)</a:t>
            </a:r>
            <a:endParaRPr lang="en-US" sz="20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334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 descr="Ein Bild, das Aquatische Säugetiere, Säugetier, Meeressäuger, Entwurf enthält.&#10;&#10;Automatisch generierte Beschreibung">
            <a:extLst>
              <a:ext uri="{FF2B5EF4-FFF2-40B4-BE49-F238E27FC236}">
                <a16:creationId xmlns:a16="http://schemas.microsoft.com/office/drawing/2014/main" id="{51446CFF-26F2-BCA5-DA3E-BDAEEECE72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1" r="-2" b="18296"/>
          <a:stretch/>
        </p:blipFill>
        <p:spPr>
          <a:xfrm>
            <a:off x="-6588" y="0"/>
            <a:ext cx="12198588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B17A8D-9B05-F73E-604D-3FF58B8A1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344663" y="-4344657"/>
            <a:ext cx="3512260" cy="12201589"/>
          </a:xfrm>
          <a:prstGeom prst="rect">
            <a:avLst/>
          </a:prstGeom>
          <a:gradFill flip="none" rotWithShape="1">
            <a:gsLst>
              <a:gs pos="10000">
                <a:srgbClr val="000000">
                  <a:alpha val="0"/>
                </a:srgbClr>
              </a:gs>
              <a:gs pos="49000">
                <a:srgbClr val="000000">
                  <a:alpha val="12000"/>
                </a:srgbClr>
              </a:gs>
              <a:gs pos="100000">
                <a:srgbClr val="000000">
                  <a:alpha val="46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671CFF-13CE-4046-6B91-44F30DCCF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feld 6">
            <a:extLst>
              <a:ext uri="{FF2B5EF4-FFF2-40B4-BE49-F238E27FC236}">
                <a16:creationId xmlns:a16="http://schemas.microsoft.com/office/drawing/2014/main" id="{DD5F87D5-16DF-F5F7-E483-EEE938CB1B4F}"/>
              </a:ext>
            </a:extLst>
          </p:cNvPr>
          <p:cNvSpPr txBox="1"/>
          <p:nvPr/>
        </p:nvSpPr>
        <p:spPr>
          <a:xfrm>
            <a:off x="6601767" y="984738"/>
            <a:ext cx="4793064" cy="1190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202122"/>
                </a:solidFill>
                <a:effectLst/>
                <a:latin typeface="Garamond" panose="02020404030301010803" pitchFamily="18" charset="0"/>
              </a:rPr>
              <a:t>whale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Garamond" panose="02020404030301010803" pitchFamily="18" charset="0"/>
              </a:rPr>
              <a:t> 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Garamond" panose="02020404030301010803" pitchFamily="18" charset="0"/>
                <a:sym typeface="Symbol" panose="05050102010706020507" pitchFamily="18" charset="2"/>
              </a:rPr>
              <a:t></a:t>
            </a:r>
            <a:r>
              <a:rPr lang="hu-HU" sz="2400" b="0" i="0" dirty="0">
                <a:solidFill>
                  <a:srgbClr val="202122"/>
                </a:solidFill>
                <a:effectLst/>
                <a:latin typeface="Garamond" panose="02020404030301010803" pitchFamily="18" charset="0"/>
              </a:rPr>
              <a:t> Old English </a:t>
            </a:r>
            <a:r>
              <a:rPr lang="en-US" sz="2400" b="0" i="1" dirty="0" err="1">
                <a:solidFill>
                  <a:srgbClr val="202122"/>
                </a:solidFill>
                <a:effectLst/>
                <a:latin typeface="Garamond" panose="02020404030301010803" pitchFamily="18" charset="0"/>
              </a:rPr>
              <a:t>hwæl</a:t>
            </a:r>
            <a:r>
              <a:rPr lang="hu-HU" sz="2400" dirty="0">
                <a:solidFill>
                  <a:srgbClr val="202122"/>
                </a:solidFill>
                <a:latin typeface="Garamond" panose="02020404030301010803" pitchFamily="18" charset="0"/>
              </a:rPr>
              <a:t> </a:t>
            </a:r>
            <a:r>
              <a:rPr lang="hu-HU" sz="2400" dirty="0">
                <a:solidFill>
                  <a:srgbClr val="202122"/>
                </a:solidFill>
                <a:latin typeface="Garamond" panose="02020404030301010803" pitchFamily="18" charset="0"/>
                <a:sym typeface="Symbol" panose="05050102010706020507" pitchFamily="18" charset="2"/>
              </a:rPr>
              <a:t></a:t>
            </a:r>
            <a:r>
              <a:rPr lang="de-DE" sz="2400" dirty="0">
                <a:solidFill>
                  <a:srgbClr val="202122"/>
                </a:solidFill>
                <a:latin typeface="Garamond" panose="02020404030301010803" pitchFamily="18" charset="0"/>
              </a:rPr>
              <a:t> </a:t>
            </a:r>
            <a:r>
              <a:rPr lang="de-DE" sz="2400" dirty="0" err="1">
                <a:solidFill>
                  <a:srgbClr val="202122"/>
                </a:solidFill>
                <a:latin typeface="Garamond" panose="02020404030301010803" pitchFamily="18" charset="0"/>
              </a:rPr>
              <a:t>Proto</a:t>
            </a:r>
            <a:r>
              <a:rPr lang="hu-HU" sz="2400" dirty="0">
                <a:solidFill>
                  <a:srgbClr val="202122"/>
                </a:solidFill>
                <a:latin typeface="Garamond" panose="02020404030301010803" pitchFamily="18" charset="0"/>
              </a:rPr>
              <a:t>-</a:t>
            </a:r>
            <a:r>
              <a:rPr lang="de-DE" sz="2400" dirty="0" err="1">
                <a:solidFill>
                  <a:srgbClr val="202122"/>
                </a:solidFill>
                <a:latin typeface="Garamond" panose="02020404030301010803" pitchFamily="18" charset="0"/>
              </a:rPr>
              <a:t>Germanic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Garamond" panose="02020404030301010803" pitchFamily="18" charset="0"/>
              </a:rPr>
              <a:t> </a:t>
            </a:r>
            <a:r>
              <a:rPr lang="en-US" sz="2400" b="0" i="1" dirty="0">
                <a:solidFill>
                  <a:srgbClr val="202122"/>
                </a:solidFill>
                <a:effectLst/>
                <a:latin typeface="Garamond" panose="02020404030301010803" pitchFamily="18" charset="0"/>
              </a:rPr>
              <a:t>*</a:t>
            </a:r>
            <a:r>
              <a:rPr lang="en-US" sz="2400" b="0" i="1" dirty="0" err="1">
                <a:solidFill>
                  <a:srgbClr val="202122"/>
                </a:solidFill>
                <a:effectLst/>
                <a:latin typeface="Garamond" panose="02020404030301010803" pitchFamily="18" charset="0"/>
              </a:rPr>
              <a:t>hwalaz</a:t>
            </a:r>
            <a:r>
              <a:rPr lang="en-US" sz="2400" dirty="0">
                <a:solidFill>
                  <a:srgbClr val="202122"/>
                </a:solidFill>
                <a:latin typeface="Garamond" panose="02020404030301010803" pitchFamily="18" charset="0"/>
              </a:rPr>
              <a:t> </a:t>
            </a:r>
            <a:r>
              <a:rPr lang="hu-HU" sz="2400" dirty="0">
                <a:solidFill>
                  <a:srgbClr val="202122"/>
                </a:solidFill>
                <a:latin typeface="Garamond" panose="02020404030301010803" pitchFamily="18" charset="0"/>
                <a:sym typeface="Symbol" panose="05050102010706020507" pitchFamily="18" charset="2"/>
              </a:rPr>
              <a:t></a:t>
            </a:r>
            <a:r>
              <a:rPr lang="hu-HU" sz="2400" dirty="0">
                <a:solidFill>
                  <a:srgbClr val="202122"/>
                </a:solidFill>
                <a:latin typeface="Garamond" panose="02020404030301010803" pitchFamily="18" charset="0"/>
              </a:rPr>
              <a:t> </a:t>
            </a:r>
            <a:r>
              <a:rPr lang="hu-HU" sz="2400" dirty="0" err="1">
                <a:solidFill>
                  <a:srgbClr val="202122"/>
                </a:solidFill>
                <a:latin typeface="Garamond" panose="02020404030301010803" pitchFamily="18" charset="0"/>
              </a:rPr>
              <a:t>Proto</a:t>
            </a:r>
            <a:r>
              <a:rPr lang="hu-HU" sz="2400" dirty="0">
                <a:solidFill>
                  <a:srgbClr val="202122"/>
                </a:solidFill>
                <a:latin typeface="Garamond" panose="02020404030301010803" pitchFamily="18" charset="0"/>
              </a:rPr>
              <a:t>-</a:t>
            </a:r>
            <a:r>
              <a:rPr lang="hu-HU" sz="2400" dirty="0" err="1">
                <a:solidFill>
                  <a:srgbClr val="202122"/>
                </a:solidFill>
                <a:latin typeface="Garamond" panose="02020404030301010803" pitchFamily="18" charset="0"/>
              </a:rPr>
              <a:t>Indo</a:t>
            </a:r>
            <a:r>
              <a:rPr lang="hu-HU" sz="2400" dirty="0">
                <a:solidFill>
                  <a:srgbClr val="202122"/>
                </a:solidFill>
                <a:latin typeface="Garamond" panose="02020404030301010803" pitchFamily="18" charset="0"/>
              </a:rPr>
              <a:t>-European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Garamond" panose="02020404030301010803" pitchFamily="18" charset="0"/>
              </a:rPr>
              <a:t> </a:t>
            </a:r>
            <a:r>
              <a:rPr lang="en-US" sz="2400" b="0" i="1" dirty="0">
                <a:solidFill>
                  <a:srgbClr val="202122"/>
                </a:solidFill>
                <a:effectLst/>
                <a:latin typeface="Garamond" panose="02020404030301010803" pitchFamily="18" charset="0"/>
              </a:rPr>
              <a:t>*(s)</a:t>
            </a:r>
            <a:r>
              <a:rPr lang="en-US" sz="2400" b="0" i="1" dirty="0" err="1">
                <a:solidFill>
                  <a:srgbClr val="202122"/>
                </a:solidFill>
                <a:effectLst/>
                <a:latin typeface="Garamond" panose="02020404030301010803" pitchFamily="18" charset="0"/>
              </a:rPr>
              <a:t>kwal</a:t>
            </a:r>
            <a:r>
              <a:rPr lang="en-US" sz="2400" b="0" i="1" dirty="0">
                <a:solidFill>
                  <a:srgbClr val="202122"/>
                </a:solidFill>
                <a:effectLst/>
                <a:latin typeface="Garamond" panose="02020404030301010803" pitchFamily="18" charset="0"/>
              </a:rPr>
              <a:t>-o-</a:t>
            </a:r>
            <a:r>
              <a:rPr lang="hu-HU" sz="2400" dirty="0">
                <a:solidFill>
                  <a:srgbClr val="202122"/>
                </a:solidFill>
                <a:latin typeface="Garamond" panose="02020404030301010803" pitchFamily="18" charset="0"/>
              </a:rPr>
              <a:t> 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Garamond" panose="02020404030301010803" pitchFamily="18" charset="0"/>
              </a:rPr>
              <a:t>"large sea fish"</a:t>
            </a:r>
            <a:endParaRPr lang="en-US" sz="24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168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E149CDF-5DAC-4860-A285-9492CF209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0DAC8FB-A162-44E3-A606-C855A03A5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1BDEC81-16A7-4451-B893-C15000083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6A515A1-4D80-430E-BE0A-71A290516A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542" y="729175"/>
            <a:ext cx="11099352" cy="5399650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A26DA78-5B55-C342-90C3-24733FA15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966" y="905011"/>
            <a:ext cx="3629555" cy="1889135"/>
          </a:xfrm>
        </p:spPr>
        <p:txBody>
          <a:bodyPr anchor="b">
            <a:normAutofit/>
          </a:bodyPr>
          <a:lstStyle/>
          <a:p>
            <a:r>
              <a:rPr lang="hu-HU" sz="4100" b="1" dirty="0" err="1">
                <a:solidFill>
                  <a:srgbClr val="FF9999"/>
                </a:solidFill>
                <a:latin typeface="Garamond" panose="02020404030301010803" pitchFamily="18" charset="0"/>
              </a:rPr>
              <a:t>U</a:t>
            </a:r>
            <a:r>
              <a:rPr lang="hu-HU" sz="4100" dirty="0" err="1">
                <a:latin typeface="Garamond" panose="02020404030301010803" pitchFamily="18" charset="0"/>
              </a:rPr>
              <a:t>nrooted</a:t>
            </a:r>
            <a:r>
              <a:rPr lang="hu-HU" sz="4100" dirty="0">
                <a:latin typeface="Garamond" panose="02020404030301010803" pitchFamily="18" charset="0"/>
              </a:rPr>
              <a:t> </a:t>
            </a:r>
            <a:r>
              <a:rPr lang="hu-HU" sz="4100" dirty="0" err="1">
                <a:solidFill>
                  <a:srgbClr val="009999"/>
                </a:solidFill>
                <a:latin typeface="Garamond" panose="02020404030301010803" pitchFamily="18" charset="0"/>
              </a:rPr>
              <a:t>P</a:t>
            </a:r>
            <a:r>
              <a:rPr lang="hu-HU" sz="4100" dirty="0" err="1">
                <a:latin typeface="Garamond" panose="02020404030301010803" pitchFamily="18" charset="0"/>
              </a:rPr>
              <a:t>hylogenetic</a:t>
            </a:r>
            <a:r>
              <a:rPr lang="hu-HU" sz="4100" dirty="0">
                <a:latin typeface="Garamond" panose="02020404030301010803" pitchFamily="18" charset="0"/>
              </a:rPr>
              <a:t> </a:t>
            </a:r>
            <a:r>
              <a:rPr lang="hu-HU" sz="4100" dirty="0" err="1">
                <a:solidFill>
                  <a:schemeClr val="accent2"/>
                </a:solidFill>
                <a:latin typeface="Garamond" panose="02020404030301010803" pitchFamily="18" charset="0"/>
              </a:rPr>
              <a:t>T</a:t>
            </a:r>
            <a:r>
              <a:rPr lang="hu-HU" sz="4100" dirty="0" err="1">
                <a:latin typeface="Garamond" panose="02020404030301010803" pitchFamily="18" charset="0"/>
              </a:rPr>
              <a:t>rees</a:t>
            </a:r>
            <a:endParaRPr lang="en-US" sz="4100" dirty="0">
              <a:latin typeface="Garamond" panose="02020404030301010803" pitchFamily="18" charset="0"/>
            </a:endParaRPr>
          </a:p>
        </p:txBody>
      </p:sp>
      <p:pic>
        <p:nvPicPr>
          <p:cNvPr id="7" name="Inhaltsplatzhalter 6" descr="Ein Bild, das Text, Diagramm, Screenshot enthält.&#10;&#10;Automatisch generierte Beschreibung">
            <a:extLst>
              <a:ext uri="{FF2B5EF4-FFF2-40B4-BE49-F238E27FC236}">
                <a16:creationId xmlns:a16="http://schemas.microsoft.com/office/drawing/2014/main" id="{5AB6B7FF-C5AE-2A44-143B-54F52EAA82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213" y="2969982"/>
            <a:ext cx="3926768" cy="2768678"/>
          </a:xfrm>
        </p:spPr>
      </p:pic>
      <p:pic>
        <p:nvPicPr>
          <p:cNvPr id="5" name="Inhaltsplatzhalter 4" descr="Ein Bild, das Zeichnung, Text, Diagramm, Design enthält.&#10;&#10;Automatisch generierte Beschreibung">
            <a:extLst>
              <a:ext uri="{FF2B5EF4-FFF2-40B4-BE49-F238E27FC236}">
                <a16:creationId xmlns:a16="http://schemas.microsoft.com/office/drawing/2014/main" id="{61B755AF-237C-1518-2B0A-EE7B90789B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53" b="1"/>
          <a:stretch/>
        </p:blipFill>
        <p:spPr>
          <a:xfrm>
            <a:off x="5359151" y="895610"/>
            <a:ext cx="6107166" cy="5058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138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0A2B3B-D9CD-F389-D648-A28539A5C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41644"/>
          </a:xfrm>
        </p:spPr>
        <p:txBody>
          <a:bodyPr>
            <a:normAutofit/>
          </a:bodyPr>
          <a:lstStyle/>
          <a:p>
            <a:r>
              <a:rPr lang="hu-HU" sz="3200" b="1" dirty="0" err="1">
                <a:solidFill>
                  <a:schemeClr val="accent1"/>
                </a:solidFill>
                <a:latin typeface="Garamond" panose="02020404030301010803" pitchFamily="18" charset="0"/>
              </a:rPr>
              <a:t>C</a:t>
            </a:r>
            <a:r>
              <a:rPr lang="hu-HU" sz="2800" b="1" dirty="0" err="1">
                <a:latin typeface="Garamond" panose="02020404030301010803" pitchFamily="18" charset="0"/>
              </a:rPr>
              <a:t>onclusions</a:t>
            </a:r>
            <a:endParaRPr lang="en-US" sz="2800" b="1" dirty="0">
              <a:latin typeface="Garamond" panose="02020404030301010803" pitchFamily="18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F06B4E4-7929-15A2-C04C-4B257CD12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7398"/>
            <a:ext cx="10515600" cy="4639565"/>
          </a:xfrm>
        </p:spPr>
        <p:txBody>
          <a:bodyPr/>
          <a:lstStyle/>
          <a:p>
            <a:pPr>
              <a:buFont typeface="Symbol" panose="05050102010706020507" pitchFamily="18" charset="2"/>
              <a:buChar char="·"/>
            </a:pPr>
            <a:r>
              <a:rPr lang="en-US" sz="2000" kern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the integration of evidence from </a:t>
            </a:r>
            <a:r>
              <a:rPr lang="en-US" sz="2000" b="1" kern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linguistics, anthropology, archaeology</a:t>
            </a:r>
            <a:r>
              <a:rPr lang="hu-HU" sz="2000" b="1" kern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,</a:t>
            </a:r>
            <a:r>
              <a:rPr lang="en-US" sz="2000" b="1" kern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and genetics</a:t>
            </a:r>
            <a:endParaRPr lang="hu-HU" sz="2000" b="1" kern="0" dirty="0">
              <a:solidFill>
                <a:srgbClr val="212121"/>
              </a:solidFill>
              <a:effectLst/>
              <a:highlight>
                <a:srgbClr val="FFFFFF"/>
              </a:highlight>
              <a:latin typeface="Garamond" panose="02020404030301010803" pitchFamily="18" charset="0"/>
              <a:ea typeface="Calibri" panose="020F0502020204030204" pitchFamily="34" charset="0"/>
            </a:endParaRPr>
          </a:p>
          <a:p>
            <a:pPr>
              <a:buFont typeface="Symbol" panose="05050102010706020507" pitchFamily="18" charset="2"/>
              <a:buChar char="·"/>
            </a:pPr>
            <a:r>
              <a:rPr lang="en-US" sz="2000" b="1" i="0" u="none" strike="noStrike" baseline="0" dirty="0">
                <a:solidFill>
                  <a:schemeClr val="accent1"/>
                </a:solidFill>
                <a:latin typeface="Garamond" panose="02020404030301010803" pitchFamily="18" charset="0"/>
              </a:rPr>
              <a:t>R1a1a1b2-Z93 haplogroup</a:t>
            </a:r>
            <a:r>
              <a:rPr lang="hu-HU" sz="2000" b="1" i="0" u="none" strike="noStrike" baseline="0" dirty="0">
                <a:solidFill>
                  <a:schemeClr val="accent1"/>
                </a:solidFill>
                <a:latin typeface="Garamond" panose="02020404030301010803" pitchFamily="18" charset="0"/>
              </a:rPr>
              <a:t> (</a:t>
            </a:r>
            <a:r>
              <a:rPr lang="en-US" sz="2000" b="1" i="0" u="none" strike="noStrike" baseline="0" dirty="0">
                <a:solidFill>
                  <a:schemeClr val="accent1"/>
                </a:solidFill>
                <a:latin typeface="Garamond" panose="02020404030301010803" pitchFamily="18" charset="0"/>
              </a:rPr>
              <a:t>Hg R1a-Z2125</a:t>
            </a:r>
            <a:r>
              <a:rPr lang="hu-HU" sz="2000" b="1" i="0" u="none" strike="noStrike" baseline="0" dirty="0">
                <a:solidFill>
                  <a:schemeClr val="accent1"/>
                </a:solidFill>
                <a:latin typeface="Garamond" panose="02020404030301010803" pitchFamily="18" charset="0"/>
              </a:rPr>
              <a:t>):</a:t>
            </a:r>
            <a:br>
              <a:rPr lang="hu-HU" sz="2000" b="1" i="0" u="none" strike="noStrike" baseline="0" dirty="0">
                <a:solidFill>
                  <a:schemeClr val="accent1"/>
                </a:solidFill>
                <a:latin typeface="Garamond" panose="02020404030301010803" pitchFamily="18" charset="0"/>
              </a:rPr>
            </a:br>
            <a:r>
              <a:rPr lang="hu-HU" sz="2000" b="0" i="0" u="none" strike="noStrike" baseline="0" dirty="0">
                <a:solidFill>
                  <a:schemeClr val="accent1"/>
                </a:solidFill>
                <a:latin typeface="Garamond" panose="02020404030301010803" pitchFamily="18" charset="0"/>
              </a:rPr>
              <a:t>The </a:t>
            </a:r>
            <a:r>
              <a:rPr lang="hu-HU" sz="2000" b="0" i="0" u="none" strike="noStrike" baseline="0" dirty="0" err="1">
                <a:solidFill>
                  <a:schemeClr val="accent1"/>
                </a:solidFill>
                <a:latin typeface="Garamond" panose="02020404030301010803" pitchFamily="18" charset="0"/>
              </a:rPr>
              <a:t>Genetic</a:t>
            </a:r>
            <a:r>
              <a:rPr lang="hu-HU" sz="2000" b="0" i="0" u="none" strike="noStrike" baseline="0" dirty="0">
                <a:solidFill>
                  <a:schemeClr val="accent1"/>
                </a:solidFill>
                <a:latin typeface="Garamond" panose="02020404030301010803" pitchFamily="18" charset="0"/>
              </a:rPr>
              <a:t> </a:t>
            </a:r>
            <a:r>
              <a:rPr lang="hu-HU" sz="2000" b="0" i="0" u="none" strike="noStrike" baseline="0" dirty="0" err="1">
                <a:solidFill>
                  <a:schemeClr val="accent1"/>
                </a:solidFill>
                <a:latin typeface="Garamond" panose="02020404030301010803" pitchFamily="18" charset="0"/>
              </a:rPr>
              <a:t>Evidence</a:t>
            </a:r>
            <a:r>
              <a:rPr lang="hu-HU" sz="2000" b="0" i="0" u="none" strike="noStrike" baseline="0" dirty="0">
                <a:solidFill>
                  <a:schemeClr val="accent1"/>
                </a:solidFill>
                <a:latin typeface="Garamond" panose="02020404030301010803" pitchFamily="18" charset="0"/>
              </a:rPr>
              <a:t> of </a:t>
            </a:r>
            <a:r>
              <a:rPr lang="hu-HU" sz="2000" b="0" i="0" u="none" strike="noStrike" baseline="0" dirty="0" err="1">
                <a:solidFill>
                  <a:schemeClr val="accent1"/>
                </a:solidFill>
                <a:latin typeface="Garamond" panose="02020404030301010803" pitchFamily="18" charset="0"/>
              </a:rPr>
              <a:t>the</a:t>
            </a:r>
            <a:r>
              <a:rPr lang="hu-HU" sz="2000" b="0" i="0" u="none" strike="noStrike" baseline="0" dirty="0">
                <a:solidFill>
                  <a:schemeClr val="accent1"/>
                </a:solidFill>
                <a:latin typeface="Garamond" panose="02020404030301010803" pitchFamily="18" charset="0"/>
              </a:rPr>
              <a:t> </a:t>
            </a:r>
            <a:r>
              <a:rPr lang="hu-HU" sz="2000" b="0" i="0" u="none" strike="noStrike" baseline="0" dirty="0" err="1">
                <a:solidFill>
                  <a:schemeClr val="accent1"/>
                </a:solidFill>
                <a:latin typeface="Garamond" panose="02020404030301010803" pitchFamily="18" charset="0"/>
              </a:rPr>
              <a:t>Scytho-Siberian</a:t>
            </a:r>
            <a:r>
              <a:rPr lang="hu-HU" sz="2000" b="0" i="0" u="none" strike="noStrike" baseline="0" dirty="0">
                <a:solidFill>
                  <a:schemeClr val="accent1"/>
                </a:solidFill>
                <a:latin typeface="Garamond" panose="02020404030301010803" pitchFamily="18" charset="0"/>
              </a:rPr>
              <a:t>/</a:t>
            </a:r>
            <a:r>
              <a:rPr lang="hu-HU" sz="2000" b="0" i="0" u="none" strike="noStrike" baseline="0" dirty="0" err="1">
                <a:solidFill>
                  <a:schemeClr val="accent1"/>
                </a:solidFill>
                <a:latin typeface="Garamond" panose="02020404030301010803" pitchFamily="18" charset="0"/>
              </a:rPr>
              <a:t>Xiongnu</a:t>
            </a:r>
            <a:r>
              <a:rPr lang="hu-HU" sz="2000" b="0" i="0" u="none" strike="noStrike" baseline="0" dirty="0">
                <a:solidFill>
                  <a:schemeClr val="accent1"/>
                </a:solidFill>
                <a:latin typeface="Garamond" panose="02020404030301010803" pitchFamily="18" charset="0"/>
              </a:rPr>
              <a:t> </a:t>
            </a:r>
            <a:r>
              <a:rPr lang="hu-HU" sz="2000" b="0" i="0" u="none" strike="noStrike" baseline="0" dirty="0" err="1">
                <a:solidFill>
                  <a:schemeClr val="accent1"/>
                </a:solidFill>
                <a:latin typeface="Garamond" panose="02020404030301010803" pitchFamily="18" charset="0"/>
              </a:rPr>
              <a:t>Origin</a:t>
            </a:r>
            <a:r>
              <a:rPr lang="hu-HU" sz="2000" b="0" i="0" u="none" strike="noStrike" baseline="0" dirty="0">
                <a:solidFill>
                  <a:schemeClr val="accent1"/>
                </a:solidFill>
                <a:latin typeface="Garamond" panose="02020404030301010803" pitchFamily="18" charset="0"/>
              </a:rPr>
              <a:t> of </a:t>
            </a:r>
            <a:r>
              <a:rPr lang="hu-HU" sz="2000" b="0" i="0" u="none" strike="noStrike" baseline="0" dirty="0" err="1">
                <a:solidFill>
                  <a:schemeClr val="accent1"/>
                </a:solidFill>
                <a:latin typeface="Garamond" panose="02020404030301010803" pitchFamily="18" charset="0"/>
              </a:rPr>
              <a:t>the</a:t>
            </a:r>
            <a:r>
              <a:rPr lang="hu-HU" sz="2000" b="0" i="0" u="none" strike="noStrike" baseline="0" dirty="0">
                <a:solidFill>
                  <a:schemeClr val="accent1"/>
                </a:solidFill>
                <a:latin typeface="Garamond" panose="02020404030301010803" pitchFamily="18" charset="0"/>
              </a:rPr>
              <a:t> </a:t>
            </a:r>
            <a:r>
              <a:rPr lang="hu-HU" sz="2000" b="0" i="0" u="none" strike="noStrike" baseline="0" dirty="0" err="1">
                <a:solidFill>
                  <a:schemeClr val="accent1"/>
                </a:solidFill>
                <a:latin typeface="Garamond" panose="02020404030301010803" pitchFamily="18" charset="0"/>
              </a:rPr>
              <a:t>First</a:t>
            </a:r>
            <a:r>
              <a:rPr lang="hu-HU" sz="2000" b="0" i="0" u="none" strike="noStrike" baseline="0" dirty="0">
                <a:solidFill>
                  <a:schemeClr val="accent1"/>
                </a:solidFill>
                <a:latin typeface="Garamond" panose="02020404030301010803" pitchFamily="18" charset="0"/>
              </a:rPr>
              <a:t> </a:t>
            </a:r>
            <a:r>
              <a:rPr lang="hu-HU" sz="2000" b="0" i="0" u="none" strike="noStrike" baseline="0" dirty="0" err="1">
                <a:solidFill>
                  <a:schemeClr val="accent1"/>
                </a:solidFill>
                <a:latin typeface="Garamond" panose="02020404030301010803" pitchFamily="18" charset="0"/>
              </a:rPr>
              <a:t>Hungarian</a:t>
            </a:r>
            <a:r>
              <a:rPr lang="hu-HU" sz="2000" b="0" i="0" u="none" strike="noStrike" baseline="0" dirty="0">
                <a:solidFill>
                  <a:schemeClr val="accent1"/>
                </a:solidFill>
                <a:latin typeface="Garamond" panose="02020404030301010803" pitchFamily="18" charset="0"/>
              </a:rPr>
              <a:t> Royal </a:t>
            </a:r>
            <a:r>
              <a:rPr lang="hu-HU" sz="2000" b="0" i="0" u="none" strike="noStrike" baseline="0" dirty="0" err="1">
                <a:solidFill>
                  <a:schemeClr val="accent1"/>
                </a:solidFill>
                <a:latin typeface="Garamond" panose="02020404030301010803" pitchFamily="18" charset="0"/>
              </a:rPr>
              <a:t>Dynasty</a:t>
            </a:r>
            <a:endParaRPr lang="hu-HU" sz="2000" b="1" i="0" u="none" strike="noStrike" kern="0" baseline="0" dirty="0">
              <a:solidFill>
                <a:schemeClr val="accent1"/>
              </a:solidFill>
              <a:highlight>
                <a:srgbClr val="FFFFFF"/>
              </a:highlight>
              <a:latin typeface="Garamond" panose="02020404030301010803" pitchFamily="18" charset="0"/>
            </a:endParaRPr>
          </a:p>
          <a:p>
            <a:pPr>
              <a:buFont typeface="Symbol" panose="05050102010706020507" pitchFamily="18" charset="2"/>
              <a:buChar char="·"/>
            </a:pPr>
            <a:r>
              <a:rPr lang="hu-HU" sz="2000" kern="0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Language</a:t>
            </a:r>
            <a:r>
              <a:rPr lang="hu-HU" sz="2000" kern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is </a:t>
            </a:r>
            <a:r>
              <a:rPr lang="hu-HU" sz="2000" i="1" kern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NOT</a:t>
            </a:r>
            <a:r>
              <a:rPr lang="hu-HU" sz="2000" kern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hu-HU" sz="2000" kern="0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monolithic</a:t>
            </a:r>
            <a:r>
              <a:rPr lang="hu-HU" sz="2000" kern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/ </a:t>
            </a:r>
            <a:r>
              <a:rPr lang="hu-HU" sz="2000" kern="0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Cultural</a:t>
            </a:r>
            <a:r>
              <a:rPr lang="hu-HU" sz="2000" kern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hu-HU" sz="2000" kern="0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Evolution</a:t>
            </a:r>
            <a:r>
              <a:rPr lang="hu-HU" sz="2000" kern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is </a:t>
            </a:r>
            <a:r>
              <a:rPr lang="hu-HU" sz="2000" i="1" kern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NOT</a:t>
            </a:r>
            <a:r>
              <a:rPr lang="hu-HU" sz="2000" kern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hu-HU" sz="2000" kern="0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monolithic</a:t>
            </a:r>
            <a:endParaRPr lang="hu-HU" sz="2000" kern="0" dirty="0">
              <a:solidFill>
                <a:srgbClr val="212121"/>
              </a:solidFill>
              <a:effectLst/>
              <a:highlight>
                <a:srgbClr val="FFFFFF"/>
              </a:highlight>
              <a:latin typeface="Garamond" panose="02020404030301010803" pitchFamily="18" charset="0"/>
              <a:ea typeface="Calibri" panose="020F0502020204030204" pitchFamily="34" charset="0"/>
            </a:endParaRPr>
          </a:p>
          <a:p>
            <a:pPr>
              <a:buFont typeface="Symbol" panose="05050102010706020507" pitchFamily="18" charset="2"/>
              <a:buChar char="·"/>
            </a:pPr>
            <a:r>
              <a:rPr lang="hu-HU" sz="2000" kern="0" dirty="0" err="1">
                <a:solidFill>
                  <a:schemeClr val="accent1"/>
                </a:solidFill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Langauges</a:t>
            </a:r>
            <a:r>
              <a:rPr lang="hu-HU" sz="2000" kern="0" dirty="0">
                <a:solidFill>
                  <a:schemeClr val="accent1"/>
                </a:solidFill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hu-HU" sz="2000" kern="0" dirty="0" err="1">
                <a:solidFill>
                  <a:schemeClr val="accent1"/>
                </a:solidFill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are</a:t>
            </a:r>
            <a:r>
              <a:rPr lang="hu-HU" sz="2000" kern="0" dirty="0">
                <a:solidFill>
                  <a:schemeClr val="accent1"/>
                </a:solidFill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hu-HU" sz="2000" i="1" kern="0" dirty="0">
                <a:solidFill>
                  <a:schemeClr val="accent1"/>
                </a:solidFill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NOT</a:t>
            </a:r>
            <a:r>
              <a:rPr lang="hu-HU" sz="2000" kern="0" dirty="0">
                <a:solidFill>
                  <a:schemeClr val="accent1"/>
                </a:solidFill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hu-HU" sz="2000" kern="0" dirty="0" err="1">
                <a:solidFill>
                  <a:schemeClr val="accent1"/>
                </a:solidFill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organisms</a:t>
            </a:r>
            <a:r>
              <a:rPr lang="hu-HU" sz="2000" kern="0" dirty="0">
                <a:solidFill>
                  <a:schemeClr val="accent1"/>
                </a:solidFill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hu-HU" sz="2000" kern="0" dirty="0" err="1">
                <a:solidFill>
                  <a:schemeClr val="accent1"/>
                </a:solidFill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with</a:t>
            </a:r>
            <a:r>
              <a:rPr lang="hu-HU" sz="2000" kern="0" dirty="0">
                <a:solidFill>
                  <a:schemeClr val="accent1"/>
                </a:solidFill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body (</a:t>
            </a:r>
            <a:r>
              <a:rPr lang="hu-HU" sz="2000" dirty="0" err="1">
                <a:solidFill>
                  <a:schemeClr val="accent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Enfield</a:t>
            </a:r>
            <a:r>
              <a:rPr lang="hu-HU" sz="2000" dirty="0">
                <a:solidFill>
                  <a:schemeClr val="accent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2014: </a:t>
            </a:r>
            <a:r>
              <a:rPr lang="en-US" sz="2000" dirty="0">
                <a:solidFill>
                  <a:schemeClr val="accent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326</a:t>
            </a:r>
            <a:r>
              <a:rPr lang="hu-HU" sz="2000" kern="0" dirty="0">
                <a:solidFill>
                  <a:schemeClr val="accent1"/>
                </a:solidFill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) – </a:t>
            </a:r>
            <a:r>
              <a:rPr lang="hu-HU" sz="2000" kern="0" dirty="0" err="1">
                <a:solidFill>
                  <a:schemeClr val="accent1"/>
                </a:solidFill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There</a:t>
            </a:r>
            <a:r>
              <a:rPr lang="hu-HU" sz="2000" kern="0" dirty="0">
                <a:solidFill>
                  <a:schemeClr val="accent1"/>
                </a:solidFill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hu-HU" sz="2000" kern="0" dirty="0" err="1">
                <a:solidFill>
                  <a:schemeClr val="accent1"/>
                </a:solidFill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are</a:t>
            </a:r>
            <a:r>
              <a:rPr lang="hu-HU" sz="2000" kern="0" dirty="0">
                <a:solidFill>
                  <a:schemeClr val="accent1"/>
                </a:solidFill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hu-HU" sz="2000" i="1" kern="0" dirty="0">
                <a:solidFill>
                  <a:schemeClr val="accent1"/>
                </a:solidFill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NO</a:t>
            </a:r>
            <a:r>
              <a:rPr lang="hu-HU" sz="2000" kern="0" dirty="0">
                <a:solidFill>
                  <a:schemeClr val="accent1"/>
                </a:solidFill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en-US" sz="2000" kern="0" dirty="0">
                <a:solidFill>
                  <a:schemeClr val="accent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“</a:t>
            </a:r>
            <a:r>
              <a:rPr lang="hu-HU" sz="2000" kern="0" dirty="0" err="1">
                <a:solidFill>
                  <a:schemeClr val="accent1"/>
                </a:solidFill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language</a:t>
            </a:r>
            <a:r>
              <a:rPr lang="hu-HU" sz="2000" kern="0" dirty="0">
                <a:solidFill>
                  <a:schemeClr val="accent1"/>
                </a:solidFill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hu-HU" sz="2000" kern="0" dirty="0" err="1">
                <a:solidFill>
                  <a:schemeClr val="accent1"/>
                </a:solidFill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families</a:t>
            </a:r>
            <a:r>
              <a:rPr lang="hu-HU" sz="2000" kern="0" dirty="0">
                <a:solidFill>
                  <a:schemeClr val="accent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” </a:t>
            </a:r>
            <a:r>
              <a:rPr lang="hu-HU" sz="2000" kern="0" dirty="0" err="1">
                <a:solidFill>
                  <a:schemeClr val="accent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but</a:t>
            </a:r>
            <a:r>
              <a:rPr lang="hu-HU" sz="2000" kern="0" dirty="0">
                <a:solidFill>
                  <a:schemeClr val="accent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hu-HU" sz="2000" i="1" kern="0" dirty="0" err="1">
                <a:solidFill>
                  <a:schemeClr val="accent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nonlinear</a:t>
            </a:r>
            <a:r>
              <a:rPr lang="hu-HU" sz="2000" kern="0" dirty="0">
                <a:solidFill>
                  <a:schemeClr val="accent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hu-HU" sz="2000" b="1" kern="0" dirty="0" err="1">
                <a:solidFill>
                  <a:schemeClr val="accent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Complex</a:t>
            </a:r>
            <a:r>
              <a:rPr lang="hu-HU" sz="2000" b="1" kern="0" dirty="0">
                <a:solidFill>
                  <a:schemeClr val="accent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hu-HU" sz="2000" b="1" kern="0" dirty="0" err="1">
                <a:solidFill>
                  <a:schemeClr val="accent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Adaptive</a:t>
            </a:r>
            <a:r>
              <a:rPr lang="hu-HU" sz="2000" b="1" kern="0" dirty="0">
                <a:solidFill>
                  <a:schemeClr val="accent1"/>
                </a:solidFill>
                <a:effectLst/>
                <a:highlight>
                  <a:srgbClr val="FFFFFF"/>
                </a:highlight>
                <a:latin typeface="Garamond" panose="02020404030301010803" pitchFamily="18" charset="0"/>
                <a:ea typeface="Calibri" panose="020F0502020204030204" pitchFamily="34" charset="0"/>
              </a:rPr>
              <a:t> Systems (CAS)</a:t>
            </a:r>
          </a:p>
          <a:p>
            <a:pPr>
              <a:buFont typeface="Symbol" panose="05050102010706020507" pitchFamily="18" charset="2"/>
              <a:buChar char="·"/>
            </a:pPr>
            <a:r>
              <a:rPr lang="hu-HU" sz="2000" dirty="0" err="1">
                <a:latin typeface="Garamond" panose="02020404030301010803" pitchFamily="18" charset="0"/>
              </a:rPr>
              <a:t>Hungarian</a:t>
            </a:r>
            <a:r>
              <a:rPr lang="hu-HU" sz="2000" dirty="0">
                <a:latin typeface="Garamond" panose="02020404030301010803" pitchFamily="18" charset="0"/>
              </a:rPr>
              <a:t> </a:t>
            </a:r>
            <a:r>
              <a:rPr lang="hu-HU" sz="2000" dirty="0" err="1">
                <a:latin typeface="Garamond" panose="02020404030301010803" pitchFamily="18" charset="0"/>
              </a:rPr>
              <a:t>language</a:t>
            </a:r>
            <a:r>
              <a:rPr lang="hu-HU" sz="2000" dirty="0">
                <a:latin typeface="Garamond" panose="02020404030301010803" pitchFamily="18" charset="0"/>
              </a:rPr>
              <a:t> has a </a:t>
            </a:r>
            <a:r>
              <a:rPr lang="hu-HU" sz="2000" dirty="0" err="1">
                <a:latin typeface="Garamond" panose="02020404030301010803" pitchFamily="18" charset="0"/>
              </a:rPr>
              <a:t>massive</a:t>
            </a:r>
            <a:r>
              <a:rPr lang="hu-HU" sz="2000" dirty="0">
                <a:latin typeface="Garamond" panose="02020404030301010803" pitchFamily="18" charset="0"/>
              </a:rPr>
              <a:t>, </a:t>
            </a:r>
            <a:r>
              <a:rPr lang="hu-HU" sz="2000" dirty="0" err="1">
                <a:latin typeface="Garamond" panose="02020404030301010803" pitchFamily="18" charset="0"/>
              </a:rPr>
              <a:t>while</a:t>
            </a:r>
            <a:r>
              <a:rPr lang="hu-HU" sz="2000" dirty="0">
                <a:latin typeface="Garamond" panose="02020404030301010803" pitchFamily="18" charset="0"/>
              </a:rPr>
              <a:t> </a:t>
            </a:r>
            <a:r>
              <a:rPr lang="hu-HU" sz="2000" dirty="0" err="1">
                <a:latin typeface="Garamond" panose="02020404030301010803" pitchFamily="18" charset="0"/>
              </a:rPr>
              <a:t>Turkic</a:t>
            </a:r>
            <a:r>
              <a:rPr lang="hu-HU" sz="2000" dirty="0">
                <a:latin typeface="Garamond" panose="02020404030301010803" pitchFamily="18" charset="0"/>
              </a:rPr>
              <a:t> </a:t>
            </a:r>
            <a:r>
              <a:rPr lang="hu-HU" sz="2000" dirty="0" err="1">
                <a:latin typeface="Garamond" panose="02020404030301010803" pitchFamily="18" charset="0"/>
              </a:rPr>
              <a:t>languages</a:t>
            </a:r>
            <a:r>
              <a:rPr lang="hu-HU" sz="2000" dirty="0">
                <a:latin typeface="Garamond" panose="02020404030301010803" pitchFamily="18" charset="0"/>
              </a:rPr>
              <a:t> </a:t>
            </a:r>
            <a:r>
              <a:rPr lang="hu-HU" sz="2000" dirty="0" err="1">
                <a:latin typeface="Garamond" panose="02020404030301010803" pitchFamily="18" charset="0"/>
              </a:rPr>
              <a:t>have</a:t>
            </a:r>
            <a:r>
              <a:rPr lang="hu-HU" sz="2000" dirty="0">
                <a:latin typeface="Garamond" panose="02020404030301010803" pitchFamily="18" charset="0"/>
              </a:rPr>
              <a:t> a less </a:t>
            </a:r>
            <a:r>
              <a:rPr lang="hu-HU" sz="2000" dirty="0" err="1">
                <a:latin typeface="Garamond" panose="02020404030301010803" pitchFamily="18" charset="0"/>
              </a:rPr>
              <a:t>salient</a:t>
            </a:r>
            <a:r>
              <a:rPr lang="hu-HU" sz="2000" dirty="0">
                <a:latin typeface="Garamond" panose="02020404030301010803" pitchFamily="18" charset="0"/>
              </a:rPr>
              <a:t> </a:t>
            </a:r>
            <a:r>
              <a:rPr lang="hu-HU" sz="2000" b="1" dirty="0" err="1">
                <a:latin typeface="Garamond" panose="02020404030301010803" pitchFamily="18" charset="0"/>
              </a:rPr>
              <a:t>Scytho-Siberian</a:t>
            </a:r>
            <a:r>
              <a:rPr lang="hu-HU" sz="2000" b="1" dirty="0">
                <a:latin typeface="Garamond" panose="02020404030301010803" pitchFamily="18" charset="0"/>
              </a:rPr>
              <a:t> (</a:t>
            </a:r>
            <a:r>
              <a:rPr lang="hu-HU" sz="2000" b="1" dirty="0" err="1">
                <a:latin typeface="Garamond" panose="02020404030301010803" pitchFamily="18" charset="0"/>
              </a:rPr>
              <a:t>Eastern</a:t>
            </a:r>
            <a:r>
              <a:rPr lang="hu-HU" sz="2000" b="1" dirty="0">
                <a:latin typeface="Garamond" panose="02020404030301010803" pitchFamily="18" charset="0"/>
              </a:rPr>
              <a:t> </a:t>
            </a:r>
            <a:r>
              <a:rPr lang="hu-HU" sz="2000" b="1" dirty="0" err="1">
                <a:latin typeface="Garamond" panose="02020404030301010803" pitchFamily="18" charset="0"/>
              </a:rPr>
              <a:t>Iranian</a:t>
            </a:r>
            <a:r>
              <a:rPr lang="hu-HU" sz="2000" b="1" dirty="0">
                <a:latin typeface="Garamond" panose="02020404030301010803" pitchFamily="18" charset="0"/>
              </a:rPr>
              <a:t>) </a:t>
            </a:r>
            <a:r>
              <a:rPr lang="hu-HU" sz="2000" b="1" dirty="0" err="1">
                <a:latin typeface="Garamond" panose="02020404030301010803" pitchFamily="18" charset="0"/>
              </a:rPr>
              <a:t>substrate</a:t>
            </a:r>
            <a:r>
              <a:rPr lang="hu-HU" sz="2000" b="1" dirty="0">
                <a:latin typeface="Garamond" panose="02020404030301010803" pitchFamily="18" charset="0"/>
              </a:rPr>
              <a:t> </a:t>
            </a:r>
            <a:r>
              <a:rPr lang="hu-HU" sz="2000" b="1" dirty="0" err="1">
                <a:latin typeface="Garamond" panose="02020404030301010803" pitchFamily="18" charset="0"/>
              </a:rPr>
              <a:t>or</a:t>
            </a:r>
            <a:r>
              <a:rPr lang="hu-HU" sz="2000" b="1" dirty="0">
                <a:latin typeface="Garamond" panose="02020404030301010803" pitchFamily="18" charset="0"/>
              </a:rPr>
              <a:t> </a:t>
            </a:r>
            <a:r>
              <a:rPr lang="hu-HU" sz="2000" b="1" dirty="0" err="1">
                <a:latin typeface="Garamond" panose="02020404030301010803" pitchFamily="18" charset="0"/>
              </a:rPr>
              <a:t>basis</a:t>
            </a:r>
            <a:r>
              <a:rPr lang="hu-HU" sz="2000" b="1" dirty="0">
                <a:latin typeface="Garamond" panose="02020404030301010803" pitchFamily="18" charset="0"/>
              </a:rPr>
              <a:t>.</a:t>
            </a:r>
          </a:p>
          <a:p>
            <a:pPr>
              <a:buFont typeface="Symbol" panose="05050102010706020507" pitchFamily="18" charset="2"/>
              <a:buChar char="·"/>
            </a:pPr>
            <a:r>
              <a:rPr lang="hu-HU" sz="2000" dirty="0" err="1">
                <a:solidFill>
                  <a:schemeClr val="accent1"/>
                </a:solidFill>
                <a:latin typeface="Garamond" panose="02020404030301010803" pitchFamily="18" charset="0"/>
              </a:rPr>
              <a:t>Hungarian</a:t>
            </a:r>
            <a:r>
              <a:rPr lang="hu-HU" sz="2000" dirty="0">
                <a:solidFill>
                  <a:schemeClr val="accent1"/>
                </a:solidFill>
                <a:latin typeface="Garamond" panose="02020404030301010803" pitchFamily="18" charset="0"/>
              </a:rPr>
              <a:t> and </a:t>
            </a:r>
            <a:r>
              <a:rPr lang="hu-HU" sz="2000" dirty="0" err="1">
                <a:solidFill>
                  <a:schemeClr val="accent1"/>
                </a:solidFill>
                <a:latin typeface="Garamond" panose="02020404030301010803" pitchFamily="18" charset="0"/>
              </a:rPr>
              <a:t>Turkic</a:t>
            </a:r>
            <a:r>
              <a:rPr lang="hu-HU" sz="2000" dirty="0">
                <a:solidFill>
                  <a:schemeClr val="accent1"/>
                </a:solidFill>
                <a:latin typeface="Garamond" panose="02020404030301010803" pitchFamily="18" charset="0"/>
              </a:rPr>
              <a:t> </a:t>
            </a:r>
            <a:r>
              <a:rPr lang="hu-HU" sz="2000" dirty="0" err="1">
                <a:solidFill>
                  <a:schemeClr val="accent1"/>
                </a:solidFill>
                <a:latin typeface="Garamond" panose="02020404030301010803" pitchFamily="18" charset="0"/>
              </a:rPr>
              <a:t>languages</a:t>
            </a:r>
            <a:r>
              <a:rPr lang="hu-HU" sz="2000" dirty="0">
                <a:solidFill>
                  <a:schemeClr val="accent1"/>
                </a:solidFill>
                <a:latin typeface="Garamond" panose="02020404030301010803" pitchFamily="18" charset="0"/>
              </a:rPr>
              <a:t> </a:t>
            </a:r>
            <a:r>
              <a:rPr lang="hu-HU" sz="2000" dirty="0" err="1">
                <a:solidFill>
                  <a:schemeClr val="accent1"/>
                </a:solidFill>
                <a:latin typeface="Garamond" panose="02020404030301010803" pitchFamily="18" charset="0"/>
              </a:rPr>
              <a:t>are</a:t>
            </a:r>
            <a:r>
              <a:rPr lang="hu-HU" sz="2000" dirty="0">
                <a:solidFill>
                  <a:schemeClr val="accent1"/>
                </a:solidFill>
                <a:latin typeface="Garamond" panose="02020404030301010803" pitchFamily="18" charset="0"/>
              </a:rPr>
              <a:t> </a:t>
            </a:r>
            <a:r>
              <a:rPr lang="hu-HU" sz="2000" b="1" dirty="0">
                <a:solidFill>
                  <a:schemeClr val="accent1"/>
                </a:solidFill>
                <a:latin typeface="Garamond" panose="02020404030301010803" pitchFamily="18" charset="0"/>
              </a:rPr>
              <a:t>mixed</a:t>
            </a:r>
            <a:r>
              <a:rPr lang="hu-HU" sz="2000" dirty="0">
                <a:solidFill>
                  <a:schemeClr val="accent1"/>
                </a:solidFill>
                <a:latin typeface="Garamond" panose="02020404030301010803" pitchFamily="18" charset="0"/>
              </a:rPr>
              <a:t> </a:t>
            </a:r>
            <a:r>
              <a:rPr lang="hu-HU" sz="2000" dirty="0" err="1">
                <a:solidFill>
                  <a:schemeClr val="accent1"/>
                </a:solidFill>
                <a:latin typeface="Garamond" panose="02020404030301010803" pitchFamily="18" charset="0"/>
              </a:rPr>
              <a:t>languages</a:t>
            </a:r>
            <a:r>
              <a:rPr lang="hu-HU" sz="2000" dirty="0">
                <a:solidFill>
                  <a:schemeClr val="accent1"/>
                </a:solidFill>
                <a:latin typeface="Garamond" panose="02020404030301010803" pitchFamily="18" charset="0"/>
              </a:rPr>
              <a:t> (</a:t>
            </a:r>
            <a:r>
              <a:rPr lang="hu-HU" sz="2000" dirty="0" err="1">
                <a:solidFill>
                  <a:schemeClr val="accent1"/>
                </a:solidFill>
                <a:latin typeface="Garamond" panose="02020404030301010803" pitchFamily="18" charset="0"/>
              </a:rPr>
              <a:t>conf</a:t>
            </a:r>
            <a:r>
              <a:rPr lang="hu-HU" sz="2000" dirty="0">
                <a:solidFill>
                  <a:schemeClr val="accent1"/>
                </a:solidFill>
                <a:latin typeface="Garamond" panose="02020404030301010803" pitchFamily="18" charset="0"/>
              </a:rPr>
              <a:t>.: </a:t>
            </a:r>
            <a:r>
              <a:rPr lang="hu-HU" sz="2000" dirty="0" err="1">
                <a:solidFill>
                  <a:schemeClr val="accent1"/>
                </a:solidFill>
                <a:latin typeface="Garamond" panose="02020404030301010803" pitchFamily="18" charset="0"/>
              </a:rPr>
              <a:t>Matras</a:t>
            </a:r>
            <a:r>
              <a:rPr lang="hu-HU" sz="2000" dirty="0">
                <a:solidFill>
                  <a:schemeClr val="accent1"/>
                </a:solidFill>
                <a:latin typeface="Garamond" panose="02020404030301010803" pitchFamily="18" charset="0"/>
              </a:rPr>
              <a:t> &amp; Bakker 2003): an </a:t>
            </a:r>
            <a:r>
              <a:rPr lang="hu-HU" sz="2000" dirty="0" err="1">
                <a:solidFill>
                  <a:schemeClr val="accent1"/>
                </a:solidFill>
                <a:latin typeface="Garamond" panose="02020404030301010803" pitchFamily="18" charset="0"/>
              </a:rPr>
              <a:t>Eastern</a:t>
            </a:r>
            <a:r>
              <a:rPr lang="hu-HU" sz="2000" dirty="0">
                <a:solidFill>
                  <a:schemeClr val="accent1"/>
                </a:solidFill>
                <a:latin typeface="Garamond" panose="02020404030301010803" pitchFamily="18" charset="0"/>
              </a:rPr>
              <a:t> </a:t>
            </a:r>
            <a:r>
              <a:rPr lang="hu-HU" sz="2000" dirty="0" err="1">
                <a:solidFill>
                  <a:schemeClr val="accent1"/>
                </a:solidFill>
                <a:latin typeface="Garamond" panose="02020404030301010803" pitchFamily="18" charset="0"/>
              </a:rPr>
              <a:t>Iranian</a:t>
            </a:r>
            <a:r>
              <a:rPr lang="hu-HU" sz="2000" dirty="0">
                <a:solidFill>
                  <a:schemeClr val="accent1"/>
                </a:solidFill>
                <a:latin typeface="Garamond" panose="02020404030301010803" pitchFamily="18" charset="0"/>
              </a:rPr>
              <a:t> </a:t>
            </a:r>
            <a:r>
              <a:rPr lang="hu-HU" sz="2000" dirty="0" err="1">
                <a:solidFill>
                  <a:schemeClr val="accent1"/>
                </a:solidFill>
                <a:latin typeface="Garamond" panose="02020404030301010803" pitchFamily="18" charset="0"/>
              </a:rPr>
              <a:t>core</a:t>
            </a:r>
            <a:r>
              <a:rPr lang="hu-HU" sz="2000" dirty="0">
                <a:solidFill>
                  <a:schemeClr val="accent1"/>
                </a:solidFill>
                <a:latin typeface="Garamond" panose="02020404030301010803" pitchFamily="18" charset="0"/>
              </a:rPr>
              <a:t> &amp; </a:t>
            </a:r>
            <a:r>
              <a:rPr lang="hu-HU" sz="2000" dirty="0" err="1">
                <a:solidFill>
                  <a:schemeClr val="accent1"/>
                </a:solidFill>
                <a:latin typeface="Garamond" panose="02020404030301010803" pitchFamily="18" charset="0"/>
              </a:rPr>
              <a:t>polyphyletic</a:t>
            </a:r>
            <a:r>
              <a:rPr lang="hu-HU" sz="2000" dirty="0">
                <a:solidFill>
                  <a:schemeClr val="accent1"/>
                </a:solidFill>
                <a:latin typeface="Garamond" panose="02020404030301010803" pitchFamily="18" charset="0"/>
              </a:rPr>
              <a:t> </a:t>
            </a:r>
            <a:r>
              <a:rPr lang="hu-HU" sz="2000" dirty="0" err="1">
                <a:solidFill>
                  <a:schemeClr val="accent1"/>
                </a:solidFill>
                <a:latin typeface="Garamond" panose="02020404030301010803" pitchFamily="18" charset="0"/>
              </a:rPr>
              <a:t>Inner</a:t>
            </a:r>
            <a:r>
              <a:rPr lang="hu-HU" sz="2000" dirty="0">
                <a:solidFill>
                  <a:schemeClr val="accent1"/>
                </a:solidFill>
                <a:latin typeface="Garamond" panose="02020404030301010803" pitchFamily="18" charset="0"/>
              </a:rPr>
              <a:t> </a:t>
            </a:r>
            <a:r>
              <a:rPr lang="hu-HU" sz="2000" dirty="0" err="1">
                <a:solidFill>
                  <a:schemeClr val="accent1"/>
                </a:solidFill>
                <a:latin typeface="Garamond" panose="02020404030301010803" pitchFamily="18" charset="0"/>
              </a:rPr>
              <a:t>Asian</a:t>
            </a:r>
            <a:r>
              <a:rPr lang="hu-HU" sz="2000" dirty="0">
                <a:solidFill>
                  <a:schemeClr val="accent1"/>
                </a:solidFill>
                <a:latin typeface="Garamond" panose="02020404030301010803" pitchFamily="18" charset="0"/>
              </a:rPr>
              <a:t> (</a:t>
            </a:r>
            <a:r>
              <a:rPr lang="hu-HU" sz="2000" dirty="0" err="1">
                <a:solidFill>
                  <a:schemeClr val="accent1"/>
                </a:solidFill>
                <a:latin typeface="Garamond" panose="02020404030301010803" pitchFamily="18" charset="0"/>
              </a:rPr>
              <a:t>Mongolic</a:t>
            </a:r>
            <a:r>
              <a:rPr lang="hu-HU" sz="2000" dirty="0">
                <a:solidFill>
                  <a:schemeClr val="accent1"/>
                </a:solidFill>
                <a:latin typeface="Garamond" panose="02020404030301010803" pitchFamily="18" charset="0"/>
              </a:rPr>
              <a:t>, </a:t>
            </a:r>
            <a:r>
              <a:rPr lang="hu-HU" sz="2000" dirty="0" err="1">
                <a:solidFill>
                  <a:schemeClr val="accent1"/>
                </a:solidFill>
                <a:latin typeface="Garamond" panose="02020404030301010803" pitchFamily="18" charset="0"/>
              </a:rPr>
              <a:t>Samoyedic</a:t>
            </a:r>
            <a:r>
              <a:rPr lang="hu-HU" sz="2000" dirty="0">
                <a:solidFill>
                  <a:schemeClr val="accent1"/>
                </a:solidFill>
                <a:latin typeface="Garamond" panose="02020404030301010803" pitchFamily="18" charset="0"/>
              </a:rPr>
              <a:t>, </a:t>
            </a:r>
            <a:r>
              <a:rPr lang="hu-HU" sz="2000" dirty="0" err="1">
                <a:solidFill>
                  <a:schemeClr val="accent1"/>
                </a:solidFill>
                <a:latin typeface="Garamond" panose="02020404030301010803" pitchFamily="18" charset="0"/>
              </a:rPr>
              <a:t>Yeniseian</a:t>
            </a:r>
            <a:r>
              <a:rPr lang="hu-HU" sz="2000" dirty="0">
                <a:solidFill>
                  <a:schemeClr val="accent1"/>
                </a:solidFill>
                <a:latin typeface="Garamond" panose="02020404030301010803" pitchFamily="18" charset="0"/>
              </a:rPr>
              <a:t>, etc.) </a:t>
            </a:r>
            <a:r>
              <a:rPr lang="hu-HU" sz="2000" dirty="0" err="1">
                <a:solidFill>
                  <a:schemeClr val="accent1"/>
                </a:solidFill>
                <a:latin typeface="Garamond" panose="02020404030301010803" pitchFamily="18" charset="0"/>
              </a:rPr>
              <a:t>superstrata</a:t>
            </a:r>
            <a:endParaRPr lang="en-US" sz="2000" dirty="0">
              <a:solidFill>
                <a:schemeClr val="accent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3742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1545</Words>
  <Application>Microsoft Macintosh PowerPoint</Application>
  <PresentationFormat>Widescreen</PresentationFormat>
  <Paragraphs>58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Garamond</vt:lpstr>
      <vt:lpstr>Symbol</vt:lpstr>
      <vt:lpstr>Times New Roman</vt:lpstr>
      <vt:lpstr>Office</vt:lpstr>
      <vt:lpstr>  Language Evolution and Human History around the Altai Mountains: Scytho-Siberians, Xiongnu, and the local populations  Attila Mátéffy (University of Bonn)         TRANS-ALTAI SUSTAINABILITY DIALOGUE- SDG 16: PEACE, JUSTICE, AND STRONG INSTITUTIONS Section 5: Global Studies of the Altaic Language(s)  State Palace, Ulaanbaatar, Mongolia 25-26 April 2024   </vt:lpstr>
      <vt:lpstr>Linguistics, Anthropology, Archaeology, and Genetics</vt:lpstr>
      <vt:lpstr>R1a1a1b2-Z93 haplogroup (Hg R1a-Z2125): The Genetic Evidence of the Scytho-Siberian/Xiongnu Origin of the First Hungarian Royal Dynasty (so-called Árpád Dynasty; correctly: Turul Kindred)</vt:lpstr>
      <vt:lpstr>Scytho-Siberian (Eastern Iranian) Substrate (or Basis) of Hungarian Language</vt:lpstr>
      <vt:lpstr>Direct Proto-Hungarian (Northern Xiongnu) - Proto-Mongolian Language Contact</vt:lpstr>
      <vt:lpstr>Scytho-Siberian (Eastern Iranian): a Substrate Language of Hungarian and the Turkic Languages?</vt:lpstr>
      <vt:lpstr>PowerPoint Presentation</vt:lpstr>
      <vt:lpstr>Unrooted Phylogenetic Trees</vt:lpstr>
      <vt:lpstr>Conclusions</vt:lpstr>
      <vt:lpstr>Selected Literure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Language Evolution and Human History around the Altai Mountains: Scytho-Siberians, Xiongnu, and the local populations  Attila Mátéffy (University of Bonn)         TRANS-ALTAI SUSTAINABILITY DIALOGUE- SDG 16: PEACE, JUSTICE, AND STRONG INSTITUTIONS Section 5: Global Studies of the Altaic Language(s)  State Palace, Ulaanbaatar, Mongolia 25-26 April 2024   </dc:title>
  <dc:creator>Attila Mateffy</dc:creator>
  <cp:lastModifiedBy>Bolor </cp:lastModifiedBy>
  <cp:revision>80</cp:revision>
  <dcterms:created xsi:type="dcterms:W3CDTF">2024-04-19T03:32:06Z</dcterms:created>
  <dcterms:modified xsi:type="dcterms:W3CDTF">2024-04-23T06:40:01Z</dcterms:modified>
</cp:coreProperties>
</file>